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4169003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3871164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2497720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50393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350613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29E384F-06AD-4BD0-AEFC-ECEAF51569F4}" type="datetimeFigureOut">
              <a:rPr lang="pt-PT" smtClean="0"/>
              <a:t>15-03-2017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300566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29E384F-06AD-4BD0-AEFC-ECEAF51569F4}" type="datetimeFigureOut">
              <a:rPr lang="pt-PT" smtClean="0"/>
              <a:t>15-03-2017</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429137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29E384F-06AD-4BD0-AEFC-ECEAF51569F4}" type="datetimeFigureOut">
              <a:rPr lang="pt-PT" smtClean="0"/>
              <a:t>15-03-2017</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421147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29E384F-06AD-4BD0-AEFC-ECEAF51569F4}" type="datetimeFigureOut">
              <a:rPr lang="pt-PT" smtClean="0"/>
              <a:t>15-03-2017</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191433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29E384F-06AD-4BD0-AEFC-ECEAF51569F4}" type="datetimeFigureOut">
              <a:rPr lang="pt-PT" smtClean="0"/>
              <a:t>15-03-2017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1840192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29E384F-06AD-4BD0-AEFC-ECEAF51569F4}" type="datetimeFigureOut">
              <a:rPr lang="pt-PT" smtClean="0"/>
              <a:t>15-03-2017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5DAE0509-D5D1-4BF1-B3A6-F14B1FD4DEFB}" type="slidenum">
              <a:rPr lang="pt-PT" smtClean="0"/>
              <a:t>‹nº›</a:t>
            </a:fld>
            <a:endParaRPr lang="pt-PT"/>
          </a:p>
        </p:txBody>
      </p:sp>
    </p:spTree>
    <p:extLst>
      <p:ext uri="{BB962C8B-B14F-4D97-AF65-F5344CB8AC3E}">
        <p14:creationId xmlns:p14="http://schemas.microsoft.com/office/powerpoint/2010/main" val="3201061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E384F-06AD-4BD0-AEFC-ECEAF51569F4}" type="datetimeFigureOut">
              <a:rPr lang="pt-PT" smtClean="0"/>
              <a:t>15-03-2017</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E0509-D5D1-4BF1-B3A6-F14B1FD4DEFB}" type="slidenum">
              <a:rPr lang="pt-PT" smtClean="0"/>
              <a:t>‹nº›</a:t>
            </a:fld>
            <a:endParaRPr lang="pt-PT"/>
          </a:p>
        </p:txBody>
      </p:sp>
    </p:spTree>
    <p:extLst>
      <p:ext uri="{BB962C8B-B14F-4D97-AF65-F5344CB8AC3E}">
        <p14:creationId xmlns:p14="http://schemas.microsoft.com/office/powerpoint/2010/main" val="4107591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CaixaDeTexto 3"/>
          <p:cNvSpPr txBox="1"/>
          <p:nvPr/>
        </p:nvSpPr>
        <p:spPr>
          <a:xfrm>
            <a:off x="3962" y="404664"/>
            <a:ext cx="9144000" cy="1015663"/>
          </a:xfrm>
          <a:prstGeom prst="rect">
            <a:avLst/>
          </a:prstGeom>
          <a:noFill/>
        </p:spPr>
        <p:txBody>
          <a:bodyPr wrap="square" rtlCol="0">
            <a:spAutoFit/>
          </a:bodyPr>
          <a:lstStyle/>
          <a:p>
            <a:pPr algn="ctr"/>
            <a:r>
              <a:rPr lang="pt-PT" sz="6000" b="1" dirty="0" smtClean="0">
                <a:solidFill>
                  <a:schemeClr val="bg1"/>
                </a:solidFill>
                <a:latin typeface="Bradley Hand ITC" panose="03070402050302030203" pitchFamily="66" charset="0"/>
              </a:rPr>
              <a:t>Listas de distribuição </a:t>
            </a:r>
            <a:endParaRPr lang="pt-PT" sz="6000" b="1" dirty="0">
              <a:solidFill>
                <a:schemeClr val="bg1"/>
              </a:solidFill>
              <a:latin typeface="Bradley Hand ITC" panose="03070402050302030203" pitchFamily="66" charset="0"/>
            </a:endParaRPr>
          </a:p>
        </p:txBody>
      </p:sp>
      <p:sp>
        <p:nvSpPr>
          <p:cNvPr id="5" name="CaixaDeTexto 4"/>
          <p:cNvSpPr txBox="1"/>
          <p:nvPr/>
        </p:nvSpPr>
        <p:spPr>
          <a:xfrm>
            <a:off x="-15684" y="1772816"/>
            <a:ext cx="9144000" cy="784830"/>
          </a:xfrm>
          <a:prstGeom prst="rect">
            <a:avLst/>
          </a:prstGeom>
          <a:noFill/>
        </p:spPr>
        <p:txBody>
          <a:bodyPr wrap="square" rtlCol="0">
            <a:spAutoFit/>
          </a:bodyPr>
          <a:lstStyle/>
          <a:p>
            <a:pPr algn="ctr"/>
            <a:r>
              <a:rPr lang="pt-PT" sz="4500" b="1" dirty="0" smtClean="0">
                <a:solidFill>
                  <a:schemeClr val="bg1"/>
                </a:solidFill>
                <a:latin typeface="Bradley Hand ITC" panose="03070402050302030203" pitchFamily="66" charset="0"/>
              </a:rPr>
              <a:t>Redes de Comunicação</a:t>
            </a:r>
            <a:endParaRPr lang="pt-PT" sz="4500" b="1" dirty="0">
              <a:solidFill>
                <a:schemeClr val="bg1"/>
              </a:solidFill>
              <a:latin typeface="Bradley Hand ITC" panose="03070402050302030203" pitchFamily="66" charset="0"/>
            </a:endParaRPr>
          </a:p>
        </p:txBody>
      </p:sp>
      <p:sp>
        <p:nvSpPr>
          <p:cNvPr id="6" name="CaixaDeTexto 5"/>
          <p:cNvSpPr txBox="1"/>
          <p:nvPr/>
        </p:nvSpPr>
        <p:spPr>
          <a:xfrm>
            <a:off x="0" y="4084623"/>
            <a:ext cx="9144000" cy="1015663"/>
          </a:xfrm>
          <a:prstGeom prst="rect">
            <a:avLst/>
          </a:prstGeom>
          <a:noFill/>
        </p:spPr>
        <p:txBody>
          <a:bodyPr wrap="square" rtlCol="0">
            <a:spAutoFit/>
          </a:bodyPr>
          <a:lstStyle/>
          <a:p>
            <a:pPr algn="ctr"/>
            <a:r>
              <a:rPr lang="pt-PT" sz="3000" b="1" dirty="0" smtClean="0">
                <a:solidFill>
                  <a:schemeClr val="bg1"/>
                </a:solidFill>
                <a:latin typeface="Bradley Hand ITC" panose="03070402050302030203" pitchFamily="66" charset="0"/>
              </a:rPr>
              <a:t>Curso Profissional de Gestão e Programação de Sistemas Informáticos</a:t>
            </a:r>
            <a:endParaRPr lang="pt-PT" sz="3000" b="1" dirty="0">
              <a:solidFill>
                <a:schemeClr val="bg1"/>
              </a:solidFill>
              <a:latin typeface="Bradley Hand ITC" panose="03070402050302030203" pitchFamily="66" charset="0"/>
            </a:endParaRPr>
          </a:p>
        </p:txBody>
      </p:sp>
      <p:sp>
        <p:nvSpPr>
          <p:cNvPr id="7" name="CaixaDeTexto 6"/>
          <p:cNvSpPr txBox="1"/>
          <p:nvPr/>
        </p:nvSpPr>
        <p:spPr>
          <a:xfrm>
            <a:off x="3962" y="3068960"/>
            <a:ext cx="9144000" cy="630942"/>
          </a:xfrm>
          <a:prstGeom prst="rect">
            <a:avLst/>
          </a:prstGeom>
          <a:noFill/>
        </p:spPr>
        <p:txBody>
          <a:bodyPr wrap="square" rtlCol="0">
            <a:spAutoFit/>
          </a:bodyPr>
          <a:lstStyle/>
          <a:p>
            <a:pPr algn="ctr"/>
            <a:r>
              <a:rPr lang="pt-PT" sz="3500" b="1" dirty="0" smtClean="0">
                <a:solidFill>
                  <a:schemeClr val="bg1"/>
                </a:solidFill>
                <a:latin typeface="Bradley Hand ITC" panose="03070402050302030203" pitchFamily="66" charset="0"/>
              </a:rPr>
              <a:t>Escola Secundária Padre António Mac</a:t>
            </a:r>
            <a:r>
              <a:rPr lang="pt-PT" sz="3000" b="1" dirty="0" smtClean="0">
                <a:solidFill>
                  <a:schemeClr val="bg1"/>
                </a:solidFill>
                <a:latin typeface="Bradley Hand ITC" panose="03070402050302030203" pitchFamily="66" charset="0"/>
              </a:rPr>
              <a:t>edo</a:t>
            </a:r>
          </a:p>
        </p:txBody>
      </p:sp>
      <p:sp>
        <p:nvSpPr>
          <p:cNvPr id="8" name="CaixaDeTexto 7"/>
          <p:cNvSpPr txBox="1"/>
          <p:nvPr/>
        </p:nvSpPr>
        <p:spPr>
          <a:xfrm>
            <a:off x="0" y="5996226"/>
            <a:ext cx="2376264" cy="861774"/>
          </a:xfrm>
          <a:prstGeom prst="rect">
            <a:avLst/>
          </a:prstGeom>
          <a:noFill/>
        </p:spPr>
        <p:txBody>
          <a:bodyPr wrap="square" rtlCol="0">
            <a:spAutoFit/>
          </a:bodyPr>
          <a:lstStyle/>
          <a:p>
            <a:r>
              <a:rPr lang="pt-PT" sz="2500" b="1" dirty="0" smtClean="0">
                <a:solidFill>
                  <a:schemeClr val="bg1"/>
                </a:solidFill>
                <a:latin typeface="Bradley Hand ITC" panose="03070402050302030203" pitchFamily="66" charset="0"/>
              </a:rPr>
              <a:t>Docente:</a:t>
            </a:r>
          </a:p>
          <a:p>
            <a:r>
              <a:rPr lang="pt-PT" sz="2500" b="1" dirty="0" smtClean="0">
                <a:solidFill>
                  <a:schemeClr val="bg1"/>
                </a:solidFill>
                <a:latin typeface="Bradley Hand ITC" panose="03070402050302030203" pitchFamily="66" charset="0"/>
              </a:rPr>
              <a:t>Zulmira Fino</a:t>
            </a:r>
            <a:endParaRPr lang="pt-PT" sz="2500" b="1" dirty="0">
              <a:solidFill>
                <a:schemeClr val="bg1"/>
              </a:solidFill>
              <a:latin typeface="Bradley Hand ITC" panose="03070402050302030203" pitchFamily="66" charset="0"/>
            </a:endParaRPr>
          </a:p>
        </p:txBody>
      </p:sp>
      <p:sp>
        <p:nvSpPr>
          <p:cNvPr id="9" name="CaixaDeTexto 8"/>
          <p:cNvSpPr txBox="1"/>
          <p:nvPr/>
        </p:nvSpPr>
        <p:spPr>
          <a:xfrm>
            <a:off x="6767736" y="5611505"/>
            <a:ext cx="2376264" cy="1246495"/>
          </a:xfrm>
          <a:prstGeom prst="rect">
            <a:avLst/>
          </a:prstGeom>
          <a:noFill/>
        </p:spPr>
        <p:txBody>
          <a:bodyPr wrap="square" rtlCol="0">
            <a:spAutoFit/>
          </a:bodyPr>
          <a:lstStyle/>
          <a:p>
            <a:r>
              <a:rPr lang="pt-PT" sz="2500" b="1" dirty="0" smtClean="0">
                <a:solidFill>
                  <a:schemeClr val="bg1"/>
                </a:solidFill>
                <a:latin typeface="Bradley Hand ITC" panose="03070402050302030203" pitchFamily="66" charset="0"/>
              </a:rPr>
              <a:t>Discente:</a:t>
            </a:r>
          </a:p>
          <a:p>
            <a:r>
              <a:rPr lang="pt-PT" sz="2500" b="1" dirty="0" smtClean="0">
                <a:solidFill>
                  <a:schemeClr val="bg1"/>
                </a:solidFill>
                <a:latin typeface="Bradley Hand ITC" panose="03070402050302030203" pitchFamily="66" charset="0"/>
              </a:rPr>
              <a:t>Joana Branco </a:t>
            </a:r>
          </a:p>
          <a:p>
            <a:r>
              <a:rPr lang="pt-PT" sz="2500" b="1" dirty="0" smtClean="0">
                <a:solidFill>
                  <a:schemeClr val="bg1"/>
                </a:solidFill>
                <a:latin typeface="Bradley Hand ITC" panose="03070402050302030203" pitchFamily="66" charset="0"/>
              </a:rPr>
              <a:t>Nª2 / 12ºH</a:t>
            </a:r>
            <a:endParaRPr lang="pt-PT" sz="2500" b="1" dirty="0">
              <a:solidFill>
                <a:schemeClr val="bg1"/>
              </a:solidFill>
              <a:latin typeface="Bradley Hand ITC" panose="03070402050302030203" pitchFamily="66" charset="0"/>
            </a:endParaRPr>
          </a:p>
        </p:txBody>
      </p:sp>
    </p:spTree>
    <p:extLst>
      <p:ext uri="{BB962C8B-B14F-4D97-AF65-F5344CB8AC3E}">
        <p14:creationId xmlns:p14="http://schemas.microsoft.com/office/powerpoint/2010/main" val="3874854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97" y="0"/>
            <a:ext cx="5731125" cy="707886"/>
          </a:xfrm>
          <a:prstGeom prst="rect">
            <a:avLst/>
          </a:prstGeom>
          <a:noFill/>
        </p:spPr>
        <p:txBody>
          <a:bodyPr wrap="square" rtlCol="0">
            <a:spAutoFit/>
          </a:bodyPr>
          <a:lstStyle/>
          <a:p>
            <a:r>
              <a:rPr lang="pt-PT" sz="4000" b="1" dirty="0" smtClean="0">
                <a:solidFill>
                  <a:schemeClr val="bg1"/>
                </a:solidFill>
                <a:latin typeface="Bradley Hand ITC" panose="03070402050302030203" pitchFamily="66" charset="0"/>
              </a:rPr>
              <a:t>Definição de Mailing </a:t>
            </a:r>
            <a:r>
              <a:rPr lang="pt-PT" sz="4000" b="1" dirty="0" err="1" smtClean="0">
                <a:solidFill>
                  <a:schemeClr val="bg1"/>
                </a:solidFill>
                <a:latin typeface="Bradley Hand ITC" panose="03070402050302030203" pitchFamily="66" charset="0"/>
              </a:rPr>
              <a:t>List</a:t>
            </a:r>
            <a:endParaRPr lang="pt-PT" sz="4000" b="1" dirty="0" smtClean="0">
              <a:solidFill>
                <a:schemeClr val="bg1"/>
              </a:solidFill>
              <a:latin typeface="Bradley Hand ITC" panose="03070402050302030203" pitchFamily="66" charset="0"/>
            </a:endParaRPr>
          </a:p>
        </p:txBody>
      </p:sp>
      <p:sp>
        <p:nvSpPr>
          <p:cNvPr id="5" name="CaixaDeTexto 4"/>
          <p:cNvSpPr txBox="1"/>
          <p:nvPr/>
        </p:nvSpPr>
        <p:spPr>
          <a:xfrm>
            <a:off x="0" y="1196752"/>
            <a:ext cx="9150997" cy="830997"/>
          </a:xfrm>
          <a:prstGeom prst="rect">
            <a:avLst/>
          </a:prstGeom>
          <a:noFill/>
        </p:spPr>
        <p:txBody>
          <a:bodyPr wrap="square" rtlCol="0">
            <a:spAutoFit/>
          </a:bodyPr>
          <a:lstStyle/>
          <a:p>
            <a:pPr algn="just"/>
            <a:r>
              <a:rPr lang="pt-PT" sz="1600" dirty="0" smtClean="0">
                <a:latin typeface="+mj-lt"/>
              </a:rPr>
              <a:t>Uma mailing </a:t>
            </a:r>
            <a:r>
              <a:rPr lang="pt-PT" sz="1600" dirty="0" err="1" smtClean="0">
                <a:latin typeface="+mj-lt"/>
              </a:rPr>
              <a:t>list</a:t>
            </a:r>
            <a:r>
              <a:rPr lang="pt-PT" sz="1600" dirty="0" smtClean="0">
                <a:latin typeface="+mj-lt"/>
              </a:rPr>
              <a:t> é simplesmente, uma lista de endereços de email de pessoas que são interessadas num mesmo assunto, fazem parte de um serviço, estão a frequentar uma determinada turma de uma determinada disciplina ou que de alguma forma compõem um grupo com interesses comuns.</a:t>
            </a:r>
            <a:endParaRPr lang="pt-PT" sz="1600" dirty="0">
              <a:latin typeface="+mj-lt"/>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361" y="2348880"/>
            <a:ext cx="4363184" cy="3950590"/>
          </a:xfrm>
          <a:prstGeom prst="rect">
            <a:avLst/>
          </a:prstGeom>
        </p:spPr>
      </p:pic>
    </p:spTree>
    <p:extLst>
      <p:ext uri="{BB962C8B-B14F-4D97-AF65-F5344CB8AC3E}">
        <p14:creationId xmlns:p14="http://schemas.microsoft.com/office/powerpoint/2010/main" val="1997380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97" y="0"/>
            <a:ext cx="9150997" cy="1323439"/>
          </a:xfrm>
          <a:prstGeom prst="rect">
            <a:avLst/>
          </a:prstGeom>
          <a:noFill/>
        </p:spPr>
        <p:txBody>
          <a:bodyPr wrap="square" rtlCol="0">
            <a:spAutoFit/>
          </a:bodyPr>
          <a:lstStyle/>
          <a:p>
            <a:pPr algn="ctr"/>
            <a:r>
              <a:rPr lang="pt-PT" sz="4000" b="1" dirty="0" smtClean="0">
                <a:solidFill>
                  <a:schemeClr val="bg1"/>
                </a:solidFill>
                <a:latin typeface="Bradley Hand ITC" panose="03070402050302030203" pitchFamily="66" charset="0"/>
              </a:rPr>
              <a:t>Grupos de endereço no programa e email </a:t>
            </a:r>
            <a:r>
              <a:rPr lang="pt-PT" sz="4000" b="1" dirty="0" err="1" smtClean="0">
                <a:solidFill>
                  <a:schemeClr val="bg1"/>
                </a:solidFill>
                <a:latin typeface="Bradley Hand ITC" panose="03070402050302030203" pitchFamily="66" charset="0"/>
              </a:rPr>
              <a:t>vs</a:t>
            </a:r>
            <a:r>
              <a:rPr lang="pt-PT" sz="4000" b="1" dirty="0" smtClean="0">
                <a:solidFill>
                  <a:schemeClr val="bg1"/>
                </a:solidFill>
                <a:latin typeface="Bradley Hand ITC" panose="03070402050302030203" pitchFamily="66" charset="0"/>
              </a:rPr>
              <a:t> Mailing </a:t>
            </a:r>
            <a:r>
              <a:rPr lang="pt-PT" sz="4000" b="1" dirty="0" err="1" smtClean="0">
                <a:solidFill>
                  <a:schemeClr val="bg1"/>
                </a:solidFill>
                <a:latin typeface="Bradley Hand ITC" panose="03070402050302030203" pitchFamily="66" charset="0"/>
              </a:rPr>
              <a:t>Lists</a:t>
            </a:r>
            <a:r>
              <a:rPr lang="pt-PT" sz="4000" b="1" dirty="0" smtClean="0">
                <a:solidFill>
                  <a:schemeClr val="bg1"/>
                </a:solidFill>
                <a:latin typeface="Bradley Hand ITC" panose="03070402050302030203" pitchFamily="66" charset="0"/>
              </a:rPr>
              <a:t> </a:t>
            </a:r>
          </a:p>
        </p:txBody>
      </p:sp>
      <p:sp>
        <p:nvSpPr>
          <p:cNvPr id="5" name="CaixaDeTexto 4"/>
          <p:cNvSpPr txBox="1"/>
          <p:nvPr/>
        </p:nvSpPr>
        <p:spPr>
          <a:xfrm>
            <a:off x="-6998" y="1412776"/>
            <a:ext cx="9150997" cy="2554545"/>
          </a:xfrm>
          <a:prstGeom prst="rect">
            <a:avLst/>
          </a:prstGeom>
          <a:noFill/>
        </p:spPr>
        <p:txBody>
          <a:bodyPr wrap="square" rtlCol="0">
            <a:spAutoFit/>
          </a:bodyPr>
          <a:lstStyle/>
          <a:p>
            <a:pPr algn="just"/>
            <a:r>
              <a:rPr lang="pt-PT" sz="1600" dirty="0" smtClean="0">
                <a:latin typeface="+mj-lt"/>
              </a:rPr>
              <a:t>É verdade que podemos fazer agrupamentos de endereços na maioria dos programas de email, os inconvenientes destes agrupamentos é que além de serem estáticos, apenas estão disponíveis no computador e na área onde os agrupamentos forem feitos não podendo ser partilhados de forma expedida. </a:t>
            </a:r>
          </a:p>
          <a:p>
            <a:pPr algn="just"/>
            <a:r>
              <a:rPr lang="pt-PT" sz="1600" dirty="0" smtClean="0">
                <a:latin typeface="+mj-lt"/>
              </a:rPr>
              <a:t>Uma mailing </a:t>
            </a:r>
            <a:r>
              <a:rPr lang="pt-PT" sz="1600" dirty="0" err="1" smtClean="0">
                <a:latin typeface="+mj-lt"/>
              </a:rPr>
              <a:t>list</a:t>
            </a:r>
            <a:r>
              <a:rPr lang="pt-PT" sz="1600" dirty="0" smtClean="0">
                <a:latin typeface="+mj-lt"/>
              </a:rPr>
              <a:t> é uma identidade autónoma, partilhada e que dispõe de mecanismos para se auto-regular ou seja, uma mailing </a:t>
            </a:r>
            <a:r>
              <a:rPr lang="pt-PT" sz="1600" dirty="0" err="1" smtClean="0">
                <a:latin typeface="+mj-lt"/>
              </a:rPr>
              <a:t>list</a:t>
            </a:r>
            <a:r>
              <a:rPr lang="pt-PT" sz="1600" dirty="0" smtClean="0">
                <a:latin typeface="+mj-lt"/>
              </a:rPr>
              <a:t> é composta por um simples endereço de email, esse endereço por sua vez representa um grupo de endereços, para enviar uma email para esse grupo de endereços basta enviar uma mensagem para o endereço da lista de qualquer lugar em qualquer computador bastando para isso que saiba o endereço da lista e que faça parte da lista, se por ventura algum dos endereços da lista deixar de existir a mailing </a:t>
            </a:r>
            <a:r>
              <a:rPr lang="pt-PT" sz="1600" dirty="0" err="1" smtClean="0">
                <a:latin typeface="+mj-lt"/>
              </a:rPr>
              <a:t>list</a:t>
            </a:r>
            <a:r>
              <a:rPr lang="pt-PT" sz="1600" dirty="0" smtClean="0">
                <a:latin typeface="+mj-lt"/>
              </a:rPr>
              <a:t> toma as providências para o retirar da lista (avisando ou não o gestor da lista desta ocorrência).  </a:t>
            </a:r>
            <a:endParaRPr lang="pt-PT" sz="1600" dirty="0">
              <a:latin typeface="+mj-lt"/>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3715924"/>
            <a:ext cx="4430485" cy="3025639"/>
          </a:xfrm>
          <a:prstGeom prst="rect">
            <a:avLst/>
          </a:prstGeom>
        </p:spPr>
      </p:pic>
    </p:spTree>
    <p:extLst>
      <p:ext uri="{BB962C8B-B14F-4D97-AF65-F5344CB8AC3E}">
        <p14:creationId xmlns:p14="http://schemas.microsoft.com/office/powerpoint/2010/main" val="2262511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97" y="0"/>
            <a:ext cx="6811245" cy="707886"/>
          </a:xfrm>
          <a:prstGeom prst="rect">
            <a:avLst/>
          </a:prstGeom>
          <a:noFill/>
        </p:spPr>
        <p:txBody>
          <a:bodyPr wrap="square" rtlCol="0">
            <a:spAutoFit/>
          </a:bodyPr>
          <a:lstStyle/>
          <a:p>
            <a:r>
              <a:rPr lang="pt-PT" sz="4000" b="1" dirty="0" smtClean="0">
                <a:solidFill>
                  <a:schemeClr val="bg1"/>
                </a:solidFill>
                <a:latin typeface="Bradley Hand ITC" panose="03070402050302030203" pitchFamily="66" charset="0"/>
              </a:rPr>
              <a:t>Principais modos de utilização</a:t>
            </a:r>
          </a:p>
        </p:txBody>
      </p:sp>
      <p:sp>
        <p:nvSpPr>
          <p:cNvPr id="5" name="CaixaDeTexto 4"/>
          <p:cNvSpPr txBox="1"/>
          <p:nvPr/>
        </p:nvSpPr>
        <p:spPr>
          <a:xfrm>
            <a:off x="-6999" y="836712"/>
            <a:ext cx="9150997" cy="830997"/>
          </a:xfrm>
          <a:prstGeom prst="rect">
            <a:avLst/>
          </a:prstGeom>
          <a:noFill/>
        </p:spPr>
        <p:txBody>
          <a:bodyPr wrap="square" rtlCol="0">
            <a:spAutoFit/>
          </a:bodyPr>
          <a:lstStyle/>
          <a:p>
            <a:pPr algn="just"/>
            <a:r>
              <a:rPr lang="pt-PT" sz="1600" dirty="0" smtClean="0">
                <a:latin typeface="+mj-lt"/>
              </a:rPr>
              <a:t>Uma mailing </a:t>
            </a:r>
            <a:r>
              <a:rPr lang="pt-PT" sz="1600" dirty="0" err="1" smtClean="0">
                <a:latin typeface="+mj-lt"/>
              </a:rPr>
              <a:t>list</a:t>
            </a:r>
            <a:r>
              <a:rPr lang="pt-PT" sz="1600" dirty="0" smtClean="0">
                <a:latin typeface="+mj-lt"/>
              </a:rPr>
              <a:t> pode ser usada de variadíssimas maneiras, em seguida expomos algumas das mais comuns: </a:t>
            </a:r>
          </a:p>
          <a:p>
            <a:pPr marL="285750" indent="-285750" algn="just">
              <a:buFont typeface="Wingdings" panose="05000000000000000000" pitchFamily="2" charset="2"/>
              <a:buChar char="ü"/>
            </a:pPr>
            <a:r>
              <a:rPr lang="pt-PT" sz="1600" dirty="0" smtClean="0">
                <a:latin typeface="+mj-lt"/>
              </a:rPr>
              <a:t>Lista tradicional: </a:t>
            </a:r>
            <a:r>
              <a:rPr lang="pt-PT" sz="1600" dirty="0" err="1" smtClean="0">
                <a:latin typeface="+mj-lt"/>
              </a:rPr>
              <a:t>è</a:t>
            </a:r>
            <a:r>
              <a:rPr lang="pt-PT" sz="1600" dirty="0" smtClean="0">
                <a:latin typeface="+mj-lt"/>
              </a:rPr>
              <a:t> uma lista de endereços de email que sempre que um dos elementos que compõem a lista esta mensagem para a lista esta mensagem será entregue a todos os elementos da lista; </a:t>
            </a:r>
            <a:endParaRPr lang="pt-PT" sz="1600" dirty="0">
              <a:latin typeface="+mj-lt"/>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4908" y="1667709"/>
            <a:ext cx="2619375" cy="1743075"/>
          </a:xfrm>
          <a:prstGeom prst="rect">
            <a:avLst/>
          </a:prstGeom>
        </p:spPr>
      </p:pic>
      <p:sp>
        <p:nvSpPr>
          <p:cNvPr id="7" name="CaixaDeTexto 6"/>
          <p:cNvSpPr txBox="1"/>
          <p:nvPr/>
        </p:nvSpPr>
        <p:spPr>
          <a:xfrm>
            <a:off x="-42803" y="3414321"/>
            <a:ext cx="9150997" cy="830997"/>
          </a:xfrm>
          <a:prstGeom prst="rect">
            <a:avLst/>
          </a:prstGeom>
          <a:noFill/>
        </p:spPr>
        <p:txBody>
          <a:bodyPr wrap="square" rtlCol="0">
            <a:spAutoFit/>
          </a:bodyPr>
          <a:lstStyle/>
          <a:p>
            <a:pPr marL="285750" indent="-285750" algn="just">
              <a:buFont typeface="Wingdings" panose="05000000000000000000" pitchFamily="2" charset="2"/>
              <a:buChar char="ü"/>
            </a:pPr>
            <a:r>
              <a:rPr lang="pt-PT" sz="1600" dirty="0" smtClean="0">
                <a:latin typeface="+mj-lt"/>
              </a:rPr>
              <a:t>Lista de mailing: é uma lista que apenas permite que o seu criador (ou um grupo restrito de endereços) envie mensagens sendo estas entregues a todos os membros da mesma, mas não permite que os membros troquem mensagens entre si;</a:t>
            </a:r>
            <a:endParaRPr lang="pt-PT" sz="1600" dirty="0">
              <a:latin typeface="+mj-lt"/>
            </a:endParaRPr>
          </a:p>
        </p:txBody>
      </p:sp>
      <p:pic>
        <p:nvPicPr>
          <p:cNvPr id="8" name="Image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744" y="4245318"/>
            <a:ext cx="4851147" cy="2487946"/>
          </a:xfrm>
          <a:prstGeom prst="rect">
            <a:avLst/>
          </a:prstGeom>
        </p:spPr>
      </p:pic>
    </p:spTree>
    <p:extLst>
      <p:ext uri="{BB962C8B-B14F-4D97-AF65-F5344CB8AC3E}">
        <p14:creationId xmlns:p14="http://schemas.microsoft.com/office/powerpoint/2010/main" val="3648052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089" y="476672"/>
            <a:ext cx="9150997" cy="1077218"/>
          </a:xfrm>
          <a:prstGeom prst="rect">
            <a:avLst/>
          </a:prstGeom>
          <a:noFill/>
        </p:spPr>
        <p:txBody>
          <a:bodyPr wrap="square" rtlCol="0">
            <a:spAutoFit/>
          </a:bodyPr>
          <a:lstStyle/>
          <a:p>
            <a:pPr marL="285750" indent="-285750" algn="just">
              <a:buFont typeface="Wingdings" panose="05000000000000000000" pitchFamily="2" charset="2"/>
              <a:buChar char="ü"/>
            </a:pPr>
            <a:r>
              <a:rPr lang="pt-PT" sz="1600" dirty="0" smtClean="0">
                <a:latin typeface="+mj-lt"/>
              </a:rPr>
              <a:t>Lista moderada: lista que permite as mesmas funcionalidades da lista tradicional com a diferença que as mensagens dos membros não serão entregues aos restantes membros sem antes haver uma aprovação por parte dos administradores e/ou moderadores da lista (normalmente o administrador acumula as funções de moderador podendo ser funções separadas);</a:t>
            </a: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6523" y="1553890"/>
            <a:ext cx="2609850" cy="1752600"/>
          </a:xfrm>
          <a:prstGeom prst="rect">
            <a:avLst/>
          </a:prstGeom>
        </p:spPr>
      </p:pic>
      <p:sp>
        <p:nvSpPr>
          <p:cNvPr id="6" name="CaixaDeTexto 5"/>
          <p:cNvSpPr txBox="1"/>
          <p:nvPr/>
        </p:nvSpPr>
        <p:spPr>
          <a:xfrm>
            <a:off x="0" y="3445549"/>
            <a:ext cx="9150997" cy="830997"/>
          </a:xfrm>
          <a:prstGeom prst="rect">
            <a:avLst/>
          </a:prstGeom>
          <a:noFill/>
        </p:spPr>
        <p:txBody>
          <a:bodyPr wrap="square" rtlCol="0">
            <a:spAutoFit/>
          </a:bodyPr>
          <a:lstStyle/>
          <a:p>
            <a:pPr marL="285750" indent="-285750" algn="just">
              <a:buFont typeface="Wingdings" panose="05000000000000000000" pitchFamily="2" charset="2"/>
              <a:buChar char="ü"/>
            </a:pPr>
            <a:r>
              <a:rPr lang="pt-PT" sz="1600" dirty="0" smtClean="0">
                <a:latin typeface="+mj-lt"/>
              </a:rPr>
              <a:t>Listas em cascata: uma lista cujos membros são outras listas que por sua vez compõem grupos de endereços, por exemplo: Lista “Geral UCP”, tempo como membros as listas “Sede”, “</a:t>
            </a:r>
            <a:r>
              <a:rPr lang="pt-PT" sz="1600" dirty="0" err="1" smtClean="0">
                <a:latin typeface="+mj-lt"/>
              </a:rPr>
              <a:t>CRBraga</a:t>
            </a:r>
            <a:r>
              <a:rPr lang="pt-PT" sz="1600" dirty="0" smtClean="0">
                <a:latin typeface="+mj-lt"/>
              </a:rPr>
              <a:t>”, “</a:t>
            </a:r>
            <a:r>
              <a:rPr lang="pt-PT" sz="1600" dirty="0" err="1" smtClean="0">
                <a:latin typeface="+mj-lt"/>
              </a:rPr>
              <a:t>CRBeiras</a:t>
            </a:r>
            <a:r>
              <a:rPr lang="pt-PT" sz="1600" dirty="0" smtClean="0">
                <a:latin typeface="+mj-lt"/>
              </a:rPr>
              <a:t>” e “</a:t>
            </a:r>
            <a:r>
              <a:rPr lang="pt-PT" sz="1600" dirty="0" err="1" smtClean="0">
                <a:latin typeface="+mj-lt"/>
              </a:rPr>
              <a:t>CRPorto</a:t>
            </a:r>
            <a:r>
              <a:rPr lang="pt-PT" sz="1600" dirty="0" smtClean="0">
                <a:latin typeface="+mj-lt"/>
              </a:rPr>
              <a:t>”.</a:t>
            </a:r>
          </a:p>
        </p:txBody>
      </p:sp>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86642" y="4005064"/>
            <a:ext cx="2977712" cy="2737014"/>
          </a:xfrm>
          <a:prstGeom prst="rect">
            <a:avLst/>
          </a:prstGeom>
        </p:spPr>
      </p:pic>
    </p:spTree>
    <p:extLst>
      <p:ext uri="{BB962C8B-B14F-4D97-AF65-F5344CB8AC3E}">
        <p14:creationId xmlns:p14="http://schemas.microsoft.com/office/powerpoint/2010/main" val="84112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97" y="0"/>
            <a:ext cx="6091165" cy="707886"/>
          </a:xfrm>
          <a:prstGeom prst="rect">
            <a:avLst/>
          </a:prstGeom>
          <a:noFill/>
        </p:spPr>
        <p:txBody>
          <a:bodyPr wrap="square" rtlCol="0">
            <a:spAutoFit/>
          </a:bodyPr>
          <a:lstStyle/>
          <a:p>
            <a:r>
              <a:rPr lang="pt-PT" sz="4000" b="1" dirty="0" smtClean="0">
                <a:solidFill>
                  <a:schemeClr val="bg1"/>
                </a:solidFill>
                <a:latin typeface="Bradley Hand ITC" panose="03070402050302030203" pitchFamily="66" charset="0"/>
              </a:rPr>
              <a:t>Principais Funcionalidades</a:t>
            </a:r>
            <a:endParaRPr lang="pt-PT" sz="4000" b="1" dirty="0" smtClean="0">
              <a:solidFill>
                <a:schemeClr val="bg1"/>
              </a:solidFill>
              <a:latin typeface="Bradley Hand ITC" panose="03070402050302030203" pitchFamily="66" charset="0"/>
            </a:endParaRPr>
          </a:p>
        </p:txBody>
      </p:sp>
      <p:sp>
        <p:nvSpPr>
          <p:cNvPr id="5" name="CaixaDeTexto 4"/>
          <p:cNvSpPr txBox="1"/>
          <p:nvPr/>
        </p:nvSpPr>
        <p:spPr>
          <a:xfrm>
            <a:off x="0" y="687669"/>
            <a:ext cx="9150997" cy="4524315"/>
          </a:xfrm>
          <a:prstGeom prst="rect">
            <a:avLst/>
          </a:prstGeom>
          <a:noFill/>
        </p:spPr>
        <p:txBody>
          <a:bodyPr wrap="square" rtlCol="0">
            <a:spAutoFit/>
          </a:bodyPr>
          <a:lstStyle/>
          <a:p>
            <a:pPr algn="just"/>
            <a:r>
              <a:rPr lang="pt-PT" sz="1600" dirty="0" smtClean="0">
                <a:latin typeface="+mj-lt"/>
              </a:rPr>
              <a:t>Os sistemas de mailing </a:t>
            </a:r>
            <a:r>
              <a:rPr lang="pt-PT" sz="1600" dirty="0" err="1" smtClean="0">
                <a:latin typeface="+mj-lt"/>
              </a:rPr>
              <a:t>list</a:t>
            </a:r>
            <a:r>
              <a:rPr lang="pt-PT" sz="1600" dirty="0" err="1" smtClean="0">
                <a:latin typeface="+mj-lt"/>
              </a:rPr>
              <a:t>s</a:t>
            </a:r>
            <a:r>
              <a:rPr lang="pt-PT" sz="1600" dirty="0" smtClean="0">
                <a:latin typeface="+mj-lt"/>
              </a:rPr>
              <a:t> possuem diversas funcionalidades, no caso deste sistema de mailing </a:t>
            </a:r>
            <a:r>
              <a:rPr lang="pt-PT" sz="1600" dirty="0" err="1" smtClean="0">
                <a:latin typeface="+mj-lt"/>
              </a:rPr>
              <a:t>lists</a:t>
            </a:r>
            <a:r>
              <a:rPr lang="pt-PT" sz="1600" dirty="0" smtClean="0">
                <a:latin typeface="+mj-lt"/>
              </a:rPr>
              <a:t>, dispõe de uma ligação ao sistema de directório da Universidade Católica Portuguesa sendo assim possível adicionar como membros das nossas listas grupos pré-definidos da LDAP será automaticamente alastrada às listas, desta forma se tivermos como membro da nossa lista os “Utilizadores Administrativos da UCP” no momento em que um utilizador administrativo for recrutado este será automaticamente inscrito na lista acima referida.</a:t>
            </a:r>
          </a:p>
          <a:p>
            <a:pPr algn="just"/>
            <a:r>
              <a:rPr lang="pt-PT" sz="1600" dirty="0" smtClean="0">
                <a:latin typeface="+mj-lt"/>
              </a:rPr>
              <a:t>Uma outra funcionalidade bastante utilizada das mailing </a:t>
            </a:r>
            <a:r>
              <a:rPr lang="pt-PT" sz="1600" dirty="0" err="1" smtClean="0">
                <a:latin typeface="+mj-lt"/>
              </a:rPr>
              <a:t>lists</a:t>
            </a:r>
            <a:r>
              <a:rPr lang="pt-PT" sz="1600" dirty="0" smtClean="0">
                <a:latin typeface="+mj-lt"/>
              </a:rPr>
              <a:t> é a geração automática de arquivos de todas as mensagens enviadas para a lista, estes arquivos estão disponíveis numa página de internet que por sua vez pode ser de consulta publica ou apenas para os membros da lista. </a:t>
            </a:r>
          </a:p>
          <a:p>
            <a:pPr algn="just"/>
            <a:r>
              <a:rPr lang="pt-PT" sz="1600" dirty="0" smtClean="0">
                <a:latin typeface="+mj-lt"/>
              </a:rPr>
              <a:t>Um membro de uma lista pode escolher estre receber as mensagens à medida que estas vão sendo aprovadas ou pedir ao sistema que elabore um só email com todas as mensagens enviadas para a lista “</a:t>
            </a:r>
            <a:r>
              <a:rPr lang="pt-PT" sz="1600" dirty="0" err="1" smtClean="0">
                <a:latin typeface="+mj-lt"/>
              </a:rPr>
              <a:t>digest</a:t>
            </a:r>
            <a:r>
              <a:rPr lang="pt-PT" sz="1600" dirty="0" smtClean="0">
                <a:latin typeface="+mj-lt"/>
              </a:rPr>
              <a:t>”, a periodicidade destes emails irá variar consoante a volatilidade da lista. </a:t>
            </a:r>
          </a:p>
          <a:p>
            <a:pPr algn="just"/>
            <a:r>
              <a:rPr lang="pt-PT" sz="1600" dirty="0" smtClean="0">
                <a:latin typeface="+mj-lt"/>
              </a:rPr>
              <a:t>Um membro de uma lista pode configurar o sistema de modo a que este o avise de quando todos os membros da lista receberam uma mensagem enviado por si.</a:t>
            </a:r>
          </a:p>
          <a:p>
            <a:pPr algn="just"/>
            <a:r>
              <a:rPr lang="pt-PT" sz="1600" dirty="0" smtClean="0">
                <a:latin typeface="+mj-lt"/>
              </a:rPr>
              <a:t>Normalmente a substituição numa lista requer um processo de confirmação por parte do administrador da lista, esta confirmação pode ser desligada permitindo que a substituição da lista seja livre, neste caso podemos i9ncorrer em problemas relacionados com o envio de emails não solicitados, desta forma o sistema dispõe de uma secção de configuração de filtros anti-spam. </a:t>
            </a:r>
            <a:endParaRPr lang="pt-PT" sz="1600" dirty="0">
              <a:latin typeface="+mj-lt"/>
            </a:endParaRP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5211983"/>
            <a:ext cx="4273666" cy="1463167"/>
          </a:xfrm>
          <a:prstGeom prst="rect">
            <a:avLst/>
          </a:prstGeom>
        </p:spPr>
      </p:pic>
    </p:spTree>
    <p:extLst>
      <p:ext uri="{BB962C8B-B14F-4D97-AF65-F5344CB8AC3E}">
        <p14:creationId xmlns:p14="http://schemas.microsoft.com/office/powerpoint/2010/main" val="3374023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0050" y="0"/>
            <a:ext cx="9150997" cy="2308324"/>
          </a:xfrm>
          <a:prstGeom prst="rect">
            <a:avLst/>
          </a:prstGeom>
          <a:noFill/>
        </p:spPr>
        <p:txBody>
          <a:bodyPr wrap="square" rtlCol="0">
            <a:spAutoFit/>
          </a:bodyPr>
          <a:lstStyle/>
          <a:p>
            <a:pPr algn="just"/>
            <a:r>
              <a:rPr lang="pt-PT" sz="1600" dirty="0" smtClean="0">
                <a:latin typeface="+mj-lt"/>
              </a:rPr>
              <a:t>Normalmente uma lista não permite a troca de emails com anexos, de qualquer forma esta </a:t>
            </a:r>
            <a:r>
              <a:rPr lang="pt-PT" sz="1600" dirty="0" err="1" smtClean="0">
                <a:latin typeface="+mj-lt"/>
              </a:rPr>
              <a:t>apção</a:t>
            </a:r>
            <a:r>
              <a:rPr lang="pt-PT" sz="1600" dirty="0" smtClean="0">
                <a:latin typeface="+mj-lt"/>
              </a:rPr>
              <a:t> pode ser ligada pelo administrador da lista sendo sempre necessário definir um tamanho máximo por mensagem em Kb usando as regras de boas práticas mais comuns uma lista nunca deverá permitir a entrega de mensagens com dimensões superiores a 1500Kb, ter em atenção que mensagens com anexos não poderão ser arquivadas convenientemente e os membros de uma lista que tenham configurada a opção de “</a:t>
            </a:r>
            <a:r>
              <a:rPr lang="pt-PT" sz="1600" dirty="0" err="1" smtClean="0">
                <a:latin typeface="+mj-lt"/>
              </a:rPr>
              <a:t>digest</a:t>
            </a:r>
            <a:r>
              <a:rPr lang="pt-PT" sz="1600" dirty="0" smtClean="0">
                <a:latin typeface="+mj-lt"/>
              </a:rPr>
              <a:t>” poderão receber mais do que um anexo no mesmo mail. </a:t>
            </a:r>
          </a:p>
          <a:p>
            <a:pPr algn="just"/>
            <a:r>
              <a:rPr lang="pt-PT" sz="1600" dirty="0" smtClean="0">
                <a:latin typeface="+mj-lt"/>
              </a:rPr>
              <a:t>Regra geral é desaconselhado o uso de mensagens formatadas com HTML nas listas, pelas razões anteriormente explicadas, de qualquer forma é possível ao administrador da lista a possibilidade desta enviar mensagens com HTML </a:t>
            </a:r>
            <a:r>
              <a:rPr lang="pt-PT" sz="1600" dirty="0" smtClean="0">
                <a:latin typeface="+mj-lt"/>
              </a:rPr>
              <a:t> </a:t>
            </a:r>
            <a:endParaRPr lang="pt-PT" sz="1600" dirty="0">
              <a:latin typeface="+mj-lt"/>
            </a:endParaRPr>
          </a:p>
        </p:txBody>
      </p:sp>
      <p:pic>
        <p:nvPicPr>
          <p:cNvPr id="8" name="Image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2420888"/>
            <a:ext cx="3279095" cy="2194160"/>
          </a:xfrm>
          <a:prstGeom prst="rect">
            <a:avLst/>
          </a:prstGeom>
        </p:spPr>
      </p:pic>
      <p:pic>
        <p:nvPicPr>
          <p:cNvPr id="9" name="Image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68" y="4365104"/>
            <a:ext cx="4548268" cy="2163676"/>
          </a:xfrm>
          <a:prstGeom prst="rect">
            <a:avLst/>
          </a:prstGeom>
        </p:spPr>
      </p:pic>
    </p:spTree>
    <p:extLst>
      <p:ext uri="{BB962C8B-B14F-4D97-AF65-F5344CB8AC3E}">
        <p14:creationId xmlns:p14="http://schemas.microsoft.com/office/powerpoint/2010/main" val="155862049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862</Words>
  <Application>Microsoft Office PowerPoint</Application>
  <PresentationFormat>Apresentação no Ecrã (4:3)</PresentationFormat>
  <Paragraphs>28</Paragraphs>
  <Slides>7</Slides>
  <Notes>0</Notes>
  <HiddenSlides>0</HiddenSlides>
  <MMClips>0</MMClips>
  <ScaleCrop>false</ScaleCrop>
  <HeadingPairs>
    <vt:vector size="4" baseType="variant">
      <vt:variant>
        <vt:lpstr>Tema</vt:lpstr>
      </vt:variant>
      <vt:variant>
        <vt:i4>1</vt:i4>
      </vt:variant>
      <vt:variant>
        <vt:lpstr>Títulos dos diapositivos</vt:lpstr>
      </vt:variant>
      <vt:variant>
        <vt:i4>7</vt:i4>
      </vt:variant>
    </vt:vector>
  </HeadingPairs>
  <TitlesOfParts>
    <vt:vector size="8"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ALUNOS</dc:creator>
  <cp:lastModifiedBy>ALUNOS</cp:lastModifiedBy>
  <cp:revision>11</cp:revision>
  <dcterms:created xsi:type="dcterms:W3CDTF">2017-03-10T12:36:30Z</dcterms:created>
  <dcterms:modified xsi:type="dcterms:W3CDTF">2017-03-15T11:04:19Z</dcterms:modified>
</cp:coreProperties>
</file>