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6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44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36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73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43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63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48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49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48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0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7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3A25-9E92-4ECE-88B4-F03ACD4A7AC1}" type="datetimeFigureOut">
              <a:rPr lang="pt-PT" smtClean="0"/>
              <a:t>01-02-2017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2389-C83A-4695-9087-B29558FD36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01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65" y="188640"/>
            <a:ext cx="9141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000" dirty="0" smtClean="0">
                <a:solidFill>
                  <a:schemeClr val="bg1"/>
                </a:solidFill>
                <a:latin typeface="Forte" panose="03060902040502070203" pitchFamily="66" charset="0"/>
              </a:rPr>
              <a:t>Estruturas de Computadores</a:t>
            </a:r>
            <a:endParaRPr lang="pt-PT" sz="5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65" y="1622703"/>
            <a:ext cx="914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  <a:latin typeface="Forte" panose="03060902040502070203" pitchFamily="66" charset="0"/>
              </a:rPr>
              <a:t>Sistemas Operativos</a:t>
            </a:r>
            <a:endParaRPr lang="pt-PT" sz="4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65" y="2757321"/>
            <a:ext cx="91416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500" dirty="0" smtClean="0">
                <a:solidFill>
                  <a:schemeClr val="bg1"/>
                </a:solidFill>
                <a:latin typeface="Forte" panose="03060902040502070203" pitchFamily="66" charset="0"/>
              </a:rPr>
              <a:t>Escola Secundária Padre António Macedo</a:t>
            </a:r>
            <a:endParaRPr lang="pt-PT" sz="35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" y="3717032"/>
            <a:ext cx="91416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500" dirty="0" smtClean="0">
                <a:solidFill>
                  <a:schemeClr val="bg1"/>
                </a:solidFill>
                <a:latin typeface="Forte" panose="03060902040502070203" pitchFamily="66" charset="0"/>
              </a:rPr>
              <a:t>Curso Profissional de Gestão e Programação de Sistemas Informáticos</a:t>
            </a:r>
            <a:endParaRPr lang="pt-PT" sz="35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69452" y="5841748"/>
            <a:ext cx="317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Docente: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Zulmira Fino</a:t>
            </a:r>
            <a:endParaRPr lang="pt-PT" sz="3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65" y="5380083"/>
            <a:ext cx="3174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Discente: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Joana Branco</a:t>
            </a:r>
          </a:p>
          <a:p>
            <a:pPr algn="ctr"/>
            <a:r>
              <a:rPr lang="pt-PT" sz="3000" dirty="0" smtClean="0">
                <a:solidFill>
                  <a:schemeClr val="bg1"/>
                </a:solidFill>
                <a:latin typeface="Forte" panose="03060902040502070203" pitchFamily="66" charset="0"/>
              </a:rPr>
              <a:t>Nº2 / 12ºH</a:t>
            </a:r>
            <a:endParaRPr lang="pt-PT" sz="30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Comunicação CPU-Dispositivo I/O via 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Polling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 Espera ocupada da CPU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628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interacção entre a CPU e um controlador faz-se por aperto de mão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handshaking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Assuma que são usadas 2 bits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bit do registo status 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bit do registo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controlador) para coordenar a relação produtor-consumidor entre o controlador e a CPU: 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Determines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Command-ready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Error.</a:t>
            </a:r>
          </a:p>
          <a:p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Busy-wait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I/O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83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241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Busy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 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Wait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lê repetidamente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até que seja 0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busy-wait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activa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1 no registo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escreve um byte no registo data-out;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activa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1 registo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o controlador nota que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está a 1,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escreve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lê o registo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command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vê o comando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Lê o registo data-out para obter o byte, fazendo de seguida a I/O para o dispositivo;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desactiva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0, assim como o bit error no registo status, para indicar que a transferência foi bem sucedida, colocando depois o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0 para indicar que a transferência terminou.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61248"/>
            <a:ext cx="433488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558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Método Síncrono de I/O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 síncrono, Após o início duma operação I/O, o controlo só retoma ao programa o utilizador depois da terminação desta operação I/O.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Implementação: A instrução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(se existir) coloca a CPU num estado de espera até à próxima interrupção. Alternativamente utilize-se um ciclo tipo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Desvantagens: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máximo um pedido I/O é atendido de cada vez;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existe nenhum processamento I/O simultâneo;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Contenção para acesso à memória (caso do ciclo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75" y="3645024"/>
            <a:ext cx="5915201" cy="21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5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402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Interface de I/O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I/O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conjunto de funções I/O independentes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p.ex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drivers: módulos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dependentes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cada um dos quais encapsula o funcionamento específico de cada dispositivo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p.ex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rato, teclado,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Vantagens: um novo periférico pode ser ligado a um computador sem que a empresa vendedora do sistema operativo tenha que fornecer o código de suporte do periférico.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760120" cy="35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3020" y="0"/>
            <a:ext cx="869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Características dos dispositivos de I/O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Dispositivos diferenciam-se de várias maneiras: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Charecter-stream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Um dispositivo de caracteres transfere bytes um-a-um, ao passo que um dispositivo de blocos transfere um bloco de bytes como de fosse uma unidade;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Sequencias ou de acesso aleatório;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Síncronos ou assíncronos: Transferência de dados é feita com tempos de resposta previsíveis ou não;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Partilháveis ou dedicados: Há partilha concorrente por vários processos ou não;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Velocidade de operação;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Read-write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pt-PT" sz="15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50" y="3140967"/>
            <a:ext cx="4596135" cy="28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841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Dispositivos de blocos e de caracteres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dispositivos de blocos incluem os discos rígidos: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básica: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Modos de acesso: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de alto-nível através de interface de sistema de ficheiros;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de baixo-nível através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linear de blocos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I/O);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memory-mapped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files colocadas no topo de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block-device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drivers é possível. Uma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memory-mapped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interface fornece acesso ao disco através dum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bytes em memória principal;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dispositivos de caracteres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incluem teclados, ratos e portos série: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básica: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topo da interface, é possível construir bibliotecas para edição de linhas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p.ex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Eliminar um carácter do input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através de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backspace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2543532" cy="2793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1529"/>
            <a:ext cx="2804160" cy="12241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689381"/>
            <a:ext cx="2530139" cy="27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5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-30849" y="0"/>
            <a:ext cx="46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Dispositivos de rede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935595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Têm uma interface bastante diferente da interface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read-write-seek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usada pelos discos rígidos.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Unix e Windows NT/9i/2000 usam uma interface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sockets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 a separação entre o protocolo de rede e o funcionamento de rede;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 a funcionalidade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manipular conjuntos de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sockets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Abordagens muito variadas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pipes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FIFOs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queues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maiboxes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974662" cy="40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1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9174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Relógios (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clocks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) e temporizadores (timers)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5425" y="14127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Fornecem três funções básicas para: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tempo corrente;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Determinar tempo decorrido;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Activar um temporizador para despoletar uma operação numa dada altura.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programmable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interval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timer é usado para suportar a segunda e terceira funções anteriores. (Este mecanismo é usado pelo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escalonador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gerar uma interrupção que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preempciona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processo no fim de esgotar o seu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tima-slice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função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ioctl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(UNIX) aborda aspectos de I/O tais como relógios e temporizadores. </a:t>
            </a:r>
          </a:p>
        </p:txBody>
      </p:sp>
    </p:spTree>
    <p:extLst>
      <p:ext uri="{BB962C8B-B14F-4D97-AF65-F5344CB8AC3E}">
        <p14:creationId xmlns:p14="http://schemas.microsoft.com/office/powerpoint/2010/main" val="3107436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8851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Estrutura DMA (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Direct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 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Memory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 Access)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DMA permite que certos dispositivos de hardware num computador acedam a memória do sistema para efectuar operações de I/O (leitura e escrita) independentemente da CPU.</a:t>
            </a:r>
          </a:p>
          <a:p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usada em dispositivos I/O de alta-velocidade capazes de transferir informação a velocidades próximas das memórias.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de dispositivo transfere bloco de dados do buffer directamente para a memória principal sem intervenção da CPU.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 um interrupção é gerada por bloco, em vez de uma interrupção por byte.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Permite execução simultâneo do CPU e operações do I/O.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7" y="2996952"/>
            <a:ext cx="6093363" cy="3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503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DMA Funcionamento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tranfer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triggered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software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data (via 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asynchonously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pushes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(for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acquisition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sending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data).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primeiro caso-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Sincrono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pt-PT" sz="1500" dirty="0" smtClean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1" y="2386048"/>
            <a:ext cx="5706917" cy="36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5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169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BIOS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92526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Sigla para Basic Input/Output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(Sistema básico de Entrada/Saída);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BIOS é o primeiro programa executado pelo computador a ser ligado;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função é preparar a máquina para que o SO, que pode estar armazenando em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diversoso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tipos de dispositivos (discos rígidos, disquetes,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etc.) possa ser carregado para memoria e iniciado a sua execução;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BIOS é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pt-PT" sz="15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Qualquer Software armazenado sob a forma de memória da leitura não-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ROM, EPROM, EEPROM etc. 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3743716"/>
            <a:ext cx="2584326" cy="21729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12403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388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Armazenamento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situação ideal: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e Dados localizados na memória principal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é uma situação realista: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principal é geralmente demasiado pequena para guardar todos os programas e dados em memória;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principal é 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(Pode ser realista em sistemas especiais!).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Principal é demasiado longe do CPU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Von-Neumann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Bottleneck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Portanto sistemas computacionais fornecem várias formas de memoria secundária.</a:t>
            </a:r>
            <a:endParaRPr lang="pt-PT" sz="1500" dirty="0" smtClean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42" y="3212976"/>
            <a:ext cx="5402168" cy="33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5826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Meios de Armazenamento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principal- meios de armazenamento que só a CPU pode aceder directamente.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secundária- extensão da memória principal que fornece uma grande capacidade de armazenamento não-volátil.</a:t>
            </a:r>
            <a:endParaRPr lang="pt-PT" sz="15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Discos magnéticos- pratos de vidros ou de metal rígido revestidos de material magnético de gravação.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superfície do disco está logicamente dividida em pistas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as quais pro sua vez estão divididas em sectores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do disco determina a interacção lógica entre o dispositivo e o computador.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60" y="3091847"/>
            <a:ext cx="3123480" cy="29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4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690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Hierarquia de Armazenamento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Hierarquia de armazenamento pode ser feita em termos: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Velocidade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Volatilidade</a:t>
            </a:r>
          </a:p>
          <a:p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Caching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cópia de informação num sistema de armazenamento mais rápido, A memória principal pode ser vista como a última cache para o armazenamento secundário.</a:t>
            </a:r>
          </a:p>
          <a:p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Caching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Utilização de memória de alta-velocidade para guardar os dados recentemente acedidos. Requer uma política de gestão de cache.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873930"/>
            <a:ext cx="3672408" cy="3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2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525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Protecção de Hardware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Operação em modo dual (Dual-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Protecção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Protecção de memória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Protecção da CPU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partilha de recursos do sistema requer que o sistema operativo assegure que um programa incorrecto não faça com que os outros programas funcionem incorrectamente.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SO simples de Loteamento de Tarefas Imagine um programa incorrecto que entre num ciclo infinito a ler dados/instruções sucessivas (cartões perfurados). Poderia começar a ler os dados/instruções da próxima tarefa com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resustados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catastrophicos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batch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Solução: A Instrução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é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preveligiado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19" y="3573016"/>
            <a:ext cx="4025761" cy="24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589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Operação em Dual-</a:t>
            </a:r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Mode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Fornece suporte de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diferenciar pelo menos dois modos de operação: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execução desencadeada pelo utilizador;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(ou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bit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)- execução desencadeada pelo sistema operativo.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interrupção ou excepção ocorre, o hardware comuta para o modo monitor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Implementação – um bit pode ser adicionado ao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computador para indicar o modo corrente: monitor (0) ou utilizador (1) – chamado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bit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09" y="2996951"/>
            <a:ext cx="2674004" cy="3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467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Mudança de Modo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77" y="1556792"/>
            <a:ext cx="6569262" cy="36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337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Protecção I/O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 as instruções I/O são instruções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priveligiadas</a:t>
            </a:r>
            <a:endParaRPr lang="pt-PT" sz="1500" dirty="0" smtClean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de assegurar que um programa do utilizador jamais pode adquirir controlo do computador em modo monitor (ou seja, um programa do utilizador que, durante a sua execução, armazena um novo endereço no vector de interrupções)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3069"/>
            <a:ext cx="3389812" cy="41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45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496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Protecção de memória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 de fornecer protecção de memória- pelo menos para o vector de interrupções e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ISR’s</a:t>
            </a:r>
            <a:endParaRPr lang="pt-PT" sz="1500" dirty="0" smtClean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ter protecção de memória, adiciona-se dois registos que determinam a gama de endereço que um programa poça aceder: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Registo base- guarda o endereço mais baixo de memória física.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Registo limite- o tamanho da gama.</a:t>
            </a:r>
            <a:endParaRPr lang="pt-PT" sz="1500" dirty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Memória fora de gama está protegida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 execução em modo monitor, o sistema operativo tem acesso livre quer à memória dor monitor quer à memória do utilizador. 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instruções de carregamento dos registos de base e de limite são instruções privilegiadas.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56" y="3284983"/>
            <a:ext cx="3719887" cy="33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2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0849" y="0"/>
            <a:ext cx="431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Protecção da CPU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0872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Qualquer programa não pode executar demasiado tempo!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infinito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Processamento Abusivo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Assegurar que o SO MANTÊM “controlo”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Timer- interrompe o computador após período especificado.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timer é decrementado por cada batida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tick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do relógio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o timer atinge o valor 0, ocorre uma interrupção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timer é usado para assegurar que um SO possa manter controlo e para implementar time-sharing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Timer é também usado para calcular o tempo corrente</a:t>
            </a:r>
          </a:p>
          <a:p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-timer é uma instrução privilegiada.</a:t>
            </a:r>
          </a:p>
        </p:txBody>
      </p:sp>
    </p:spTree>
    <p:extLst>
      <p:ext uri="{BB962C8B-B14F-4D97-AF65-F5344CB8AC3E}">
        <p14:creationId xmlns:p14="http://schemas.microsoft.com/office/powerpoint/2010/main" val="25302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" y="0"/>
            <a:ext cx="241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err="1" smtClean="0">
                <a:solidFill>
                  <a:srgbClr val="3BCCFF"/>
                </a:solidFill>
                <a:latin typeface="Forte" panose="03060902040502070203" pitchFamily="66" charset="0"/>
              </a:rPr>
              <a:t>BootStrap</a:t>
            </a:r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925268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programa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bootstrap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programa carregado durante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pawer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ou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reboot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pelo BIOS. O BIOS não sabe nada sobre </a:t>
            </a:r>
            <a:r>
              <a:rPr lang="pt-PT" sz="1500" dirty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ambiente  necessário para um SO;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BIOS apenas inicializa o hardware para um estado “conhecido”;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BIOS transfere controlo para o programa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bootsrap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inicializa todas as partes do sistema necessário para carregar 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Bootstrap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deverá localizar e carregar 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sistema operativo para que a memória inicialize a sua execução ou fazer um processo mais complexo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multi-boot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GRUB, LILO, WINLOAD etc.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44178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774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Funcionamento de um Computador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9252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Controladores I/O e a CPU podem executar de uma forma concorrente;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controlador está encarregue dum tipo de dispositivos particular;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controlador tem um buffer local;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movimenta dados de (para) memória principal para (a partir de) os buffers locais.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I/O é a partir do dispositivo para o buffer local do controlador;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informa a CPU que terminou a sua operação através de uma interrupção.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19" y="2759207"/>
            <a:ext cx="45776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903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Funções desempenhadas por interrupções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interrupção transfere o controlo para uma rotina de serviço através do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vector, o qual contém os endereços de todas as rotinas de serviço à interrupção;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arquitectura de interrupções tem de guardar o endereço da instrução interrompida;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interrupções entretanto chegadas são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disabled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enquanto outra interrupção está sento processada por forma de impedir a sua perda;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interrupção gerada pelo software, devido a um erro por exemplo, divisão por zero, acesso inválido à memória ou a um pedido do utilizador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-c) é chamado uma “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rotina de Serviço (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ISR) implementa a funcionalidade da interrupção;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sistema operativo é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driven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04781"/>
            <a:ext cx="4313713" cy="30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853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Ciclo I/O alimentado por interrupções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I/O, interrupções são feitas por vários dispositivos quando eles ficam para o serviço;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Estas interrupções significam qua a saída de dados terminou, ou que a entrada de dados está disponível, ou que uma falha foi detectada;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interrompe a CPU através da emissão de um sinal na linha de pedido de interrupção;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detecta a interrupção e despacha-a para 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é uma rotina;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determina a causa da interrupção, faz o processamento necessário (rotina de serviço à interrupção) e termina. Ao terminar a CPU volta ao estado anterior à interrupção.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84" y="2852936"/>
            <a:ext cx="384863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-99392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Tabela de eventos do  processador Intel Pentium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134076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maior parte da CPU tem agora duas linhas de interrupção: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 de interrupção não-mascarável, que é reservada para eventos tais como erros de memória irrecuperáveis;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 de interrupção mascarável, que pode ser desligada pela CPU antes da execução de uma sequência de instruções críticas que não podem ser interrompidas. 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Vector de interrupções para despachar cada interrupção para 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correcto: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Baseado em prioridades;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Algumas não são mascaráveis (os primeiros 32 eventos do Intel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Pentinum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não são mascaráveis e são usadas para sinalização de erros). 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Mecanismo </a:t>
            </a:r>
            <a:r>
              <a:rPr lang="pt-PT" sz="150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interrupções 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usado para excepções.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391466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687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Manipulação de Interrupções 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Repare que para tratar duma interrupção: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sistema operativo preserva o estado da CPU;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Registadores contador de programa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do CPU é chamado de “contexto”.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Handler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sistema operativo determinam que acções deve ser tomada para cada tipo de interrupções.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Comunicação CPU-Dispositivo I/O: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Vecterod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fazer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lookup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numa tabela.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Alternativa: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Poolling</a:t>
            </a:r>
            <a:endParaRPr lang="pt-PT" sz="1500" dirty="0" smtClean="0">
              <a:solidFill>
                <a:schemeClr val="bg1"/>
              </a:solidFill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Pedir ao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hadware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3080103"/>
            <a:ext cx="5064344" cy="31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9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" y="0"/>
            <a:ext cx="35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3BCCFF"/>
                </a:solidFill>
                <a:latin typeface="Forte" panose="03060902040502070203" pitchFamily="66" charset="0"/>
              </a:rPr>
              <a:t>Hardware I/O</a:t>
            </a:r>
            <a:endParaRPr lang="pt-PT" sz="4000" dirty="0">
              <a:solidFill>
                <a:srgbClr val="3BCCFF"/>
              </a:solidFill>
              <a:latin typeface="Forte" panose="030609020405020702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" y="935595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é que o CPU pode fornecer comandos e dados a um controlador para efectuar uma transferência I/O?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controlador tem um ou mais registos para dados (registo data-in, registo data-out) e sinais de controlo (registo status e registo </a:t>
            </a:r>
            <a:r>
              <a:rPr lang="pt-PT" sz="1500" dirty="0" err="1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CPU comunica com o controlador através da leitura e escrita de “padrões de bits” nestes registos.</a:t>
            </a:r>
          </a:p>
          <a:p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Duas formas de comunicação CPU-controlador: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Instruções I/O directas (1 byte + endereço de porto I/O)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500" dirty="0" smtClean="0">
                <a:solidFill>
                  <a:schemeClr val="bg1"/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Instruções I/O mapeadas em memória.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09628"/>
            <a:ext cx="5976664" cy="34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6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2376</Words>
  <Application>Microsoft Office PowerPoint</Application>
  <PresentationFormat>Apresentação no Ecrã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34</cp:revision>
  <dcterms:created xsi:type="dcterms:W3CDTF">2017-01-25T10:34:15Z</dcterms:created>
  <dcterms:modified xsi:type="dcterms:W3CDTF">2017-02-01T11:30:39Z</dcterms:modified>
</cp:coreProperties>
</file>