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58"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10106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486898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11573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3520953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287352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24D5A941-0ED1-4F07-9FD7-44A26DFDC9AD}" type="datetimeFigureOut">
              <a:rPr lang="pt-PT" smtClean="0"/>
              <a:t>24-03-2017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199642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24D5A941-0ED1-4F07-9FD7-44A26DFDC9AD}" type="datetimeFigureOut">
              <a:rPr lang="pt-PT" smtClean="0"/>
              <a:t>24-03-2017</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2398804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24D5A941-0ED1-4F07-9FD7-44A26DFDC9AD}" type="datetimeFigureOut">
              <a:rPr lang="pt-PT" smtClean="0"/>
              <a:t>24-03-2017</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91877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24D5A941-0ED1-4F07-9FD7-44A26DFDC9AD}" type="datetimeFigureOut">
              <a:rPr lang="pt-PT" smtClean="0"/>
              <a:t>24-03-2017</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341039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24D5A941-0ED1-4F07-9FD7-44A26DFDC9AD}" type="datetimeFigureOut">
              <a:rPr lang="pt-PT" smtClean="0"/>
              <a:t>24-03-2017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3552470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24D5A941-0ED1-4F07-9FD7-44A26DFDC9AD}" type="datetimeFigureOut">
              <a:rPr lang="pt-PT" smtClean="0"/>
              <a:t>24-03-2017</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102FBAFE-DDAC-4532-B62F-480A555FD79A}" type="slidenum">
              <a:rPr lang="pt-PT" smtClean="0"/>
              <a:t>‹nº›</a:t>
            </a:fld>
            <a:endParaRPr lang="pt-PT"/>
          </a:p>
        </p:txBody>
      </p:sp>
    </p:spTree>
    <p:extLst>
      <p:ext uri="{BB962C8B-B14F-4D97-AF65-F5344CB8AC3E}">
        <p14:creationId xmlns:p14="http://schemas.microsoft.com/office/powerpoint/2010/main" val="328626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D5A941-0ED1-4F07-9FD7-44A26DFDC9AD}" type="datetimeFigureOut">
              <a:rPr lang="pt-PT" smtClean="0"/>
              <a:t>24-03-2017</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FBAFE-DDAC-4532-B62F-480A555FD79A}" type="slidenum">
              <a:rPr lang="pt-PT" smtClean="0"/>
              <a:t>‹nº›</a:t>
            </a:fld>
            <a:endParaRPr lang="pt-PT"/>
          </a:p>
        </p:txBody>
      </p:sp>
    </p:spTree>
    <p:extLst>
      <p:ext uri="{BB962C8B-B14F-4D97-AF65-F5344CB8AC3E}">
        <p14:creationId xmlns:p14="http://schemas.microsoft.com/office/powerpoint/2010/main" val="2762369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hyperlink" Target="http://webmultirj.blogspot.pt/2014/08/o-que-e-antivirus-para-que-serve-e-suas.html" TargetMode="External"/><Relationship Id="rId2" Type="http://schemas.openxmlformats.org/officeDocument/2006/relationships/hyperlink" Target="https://pt.wikipedia.org/wiki/Antiv%C3%ADrus" TargetMode="External"/><Relationship Id="rId1" Type="http://schemas.openxmlformats.org/officeDocument/2006/relationships/slideLayout" Target="../slideLayouts/slideLayout2.xml"/><Relationship Id="rId5" Type="http://schemas.openxmlformats.org/officeDocument/2006/relationships/hyperlink" Target="https://pt.wikipedia.org/wiki/Filtro_de_conte%C3%BAdo" TargetMode="External"/><Relationship Id="rId4" Type="http://schemas.openxmlformats.org/officeDocument/2006/relationships/hyperlink" Target="https://technet.microsoft.com/pt-BR/library/aa997658(v=exchg.141).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4" name="Título 3"/>
          <p:cNvSpPr>
            <a:spLocks noGrp="1"/>
          </p:cNvSpPr>
          <p:nvPr>
            <p:ph type="ctrTitle"/>
          </p:nvPr>
        </p:nvSpPr>
        <p:spPr>
          <a:xfrm>
            <a:off x="-9107" y="0"/>
            <a:ext cx="9144000" cy="1470025"/>
          </a:xfrm>
        </p:spPr>
        <p:txBody>
          <a:bodyPr>
            <a:noAutofit/>
          </a:bodyPr>
          <a:lstStyle/>
          <a:p>
            <a:r>
              <a:rPr lang="pt-PT" sz="5000" dirty="0" smtClean="0">
                <a:latin typeface="Britannic Bold" panose="020B0903060703020204" pitchFamily="34" charset="0"/>
              </a:rPr>
              <a:t>Descriminados sobre antivírus</a:t>
            </a:r>
            <a:endParaRPr lang="pt-PT" sz="5000" dirty="0">
              <a:latin typeface="Britannic Bold" panose="020B0903060703020204" pitchFamily="34" charset="0"/>
            </a:endParaRPr>
          </a:p>
        </p:txBody>
      </p:sp>
      <p:sp>
        <p:nvSpPr>
          <p:cNvPr id="5" name="Título 3"/>
          <p:cNvSpPr txBox="1">
            <a:spLocks/>
          </p:cNvSpPr>
          <p:nvPr/>
        </p:nvSpPr>
        <p:spPr>
          <a:xfrm>
            <a:off x="-9107" y="1264741"/>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Redes de Comunicação</a:t>
            </a:r>
            <a:endParaRPr lang="pt-PT" sz="4500" dirty="0">
              <a:latin typeface="Britannic Bold" panose="020B0903060703020204" pitchFamily="34" charset="0"/>
            </a:endParaRPr>
          </a:p>
        </p:txBody>
      </p:sp>
      <p:sp>
        <p:nvSpPr>
          <p:cNvPr id="6" name="Título 3"/>
          <p:cNvSpPr txBox="1">
            <a:spLocks/>
          </p:cNvSpPr>
          <p:nvPr/>
        </p:nvSpPr>
        <p:spPr>
          <a:xfrm>
            <a:off x="0" y="2734766"/>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3500" dirty="0" smtClean="0">
                <a:latin typeface="Britannic Bold" panose="020B0903060703020204" pitchFamily="34" charset="0"/>
              </a:rPr>
              <a:t>Curso Profissional de Gestão e Programação de Sistemas de Informação</a:t>
            </a:r>
            <a:endParaRPr lang="pt-PT" sz="3500" dirty="0">
              <a:latin typeface="Britannic Bold" panose="020B0903060703020204" pitchFamily="34" charset="0"/>
            </a:endParaRPr>
          </a:p>
        </p:txBody>
      </p:sp>
      <p:sp>
        <p:nvSpPr>
          <p:cNvPr id="7" name="Título 3"/>
          <p:cNvSpPr txBox="1">
            <a:spLocks/>
          </p:cNvSpPr>
          <p:nvPr/>
        </p:nvSpPr>
        <p:spPr>
          <a:xfrm>
            <a:off x="-9107" y="4204791"/>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3500" dirty="0" smtClean="0">
                <a:latin typeface="Britannic Bold" panose="020B0903060703020204" pitchFamily="34" charset="0"/>
              </a:rPr>
              <a:t>Escola Secundária Padre António Macedo</a:t>
            </a:r>
            <a:endParaRPr lang="pt-PT" sz="3500" dirty="0">
              <a:latin typeface="Britannic Bold" panose="020B0903060703020204" pitchFamily="34" charset="0"/>
            </a:endParaRPr>
          </a:p>
        </p:txBody>
      </p:sp>
      <p:sp>
        <p:nvSpPr>
          <p:cNvPr id="8" name="Título 3"/>
          <p:cNvSpPr txBox="1">
            <a:spLocks/>
          </p:cNvSpPr>
          <p:nvPr/>
        </p:nvSpPr>
        <p:spPr>
          <a:xfrm>
            <a:off x="-20272" y="5805264"/>
            <a:ext cx="2060827" cy="11967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2500" dirty="0" smtClean="0">
                <a:latin typeface="Britannic Bold" panose="020B0903060703020204" pitchFamily="34" charset="0"/>
              </a:rPr>
              <a:t>Docente:</a:t>
            </a:r>
          </a:p>
          <a:p>
            <a:pPr algn="l"/>
            <a:r>
              <a:rPr lang="pt-PT" sz="2500" dirty="0" smtClean="0">
                <a:latin typeface="Britannic Bold" panose="020B0903060703020204" pitchFamily="34" charset="0"/>
              </a:rPr>
              <a:t>Zulmira Fino</a:t>
            </a:r>
            <a:endParaRPr lang="pt-PT" sz="2500" dirty="0">
              <a:latin typeface="Britannic Bold" panose="020B0903060703020204" pitchFamily="34" charset="0"/>
            </a:endParaRPr>
          </a:p>
        </p:txBody>
      </p:sp>
      <p:sp>
        <p:nvSpPr>
          <p:cNvPr id="9" name="Título 3"/>
          <p:cNvSpPr txBox="1">
            <a:spLocks/>
          </p:cNvSpPr>
          <p:nvPr/>
        </p:nvSpPr>
        <p:spPr>
          <a:xfrm>
            <a:off x="6804248" y="5661248"/>
            <a:ext cx="2330645" cy="119675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2500" dirty="0" smtClean="0">
                <a:latin typeface="Britannic Bold" panose="020B0903060703020204" pitchFamily="34" charset="0"/>
              </a:rPr>
              <a:t>Discente:</a:t>
            </a:r>
          </a:p>
          <a:p>
            <a:pPr algn="l"/>
            <a:r>
              <a:rPr lang="pt-PT" sz="2500" dirty="0" smtClean="0">
                <a:latin typeface="Britannic Bold" panose="020B0903060703020204" pitchFamily="34" charset="0"/>
              </a:rPr>
              <a:t>Joana Branco</a:t>
            </a:r>
          </a:p>
          <a:p>
            <a:pPr algn="l"/>
            <a:r>
              <a:rPr lang="pt-PT" sz="2500" dirty="0" smtClean="0">
                <a:latin typeface="Britannic Bold" panose="020B0903060703020204" pitchFamily="34" charset="0"/>
              </a:rPr>
              <a:t>Nº2 / 12ºH</a:t>
            </a:r>
            <a:endParaRPr lang="pt-PT" sz="2500" dirty="0">
              <a:latin typeface="Britannic Bold" panose="020B0903060703020204" pitchFamily="34" charset="0"/>
            </a:endParaRPr>
          </a:p>
        </p:txBody>
      </p:sp>
    </p:spTree>
    <p:extLst>
      <p:ext uri="{BB962C8B-B14F-4D97-AF65-F5344CB8AC3E}">
        <p14:creationId xmlns:p14="http://schemas.microsoft.com/office/powerpoint/2010/main" val="20410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p:cNvSpPr>
          <p:nvPr/>
        </p:nvSpPr>
        <p:spPr>
          <a:xfrm>
            <a:off x="0" y="-99392"/>
            <a:ext cx="709228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4500" dirty="0" smtClean="0">
                <a:latin typeface="Britannic Bold" panose="020B0903060703020204" pitchFamily="34" charset="0"/>
              </a:rPr>
              <a:t>Diferentes tipos de filtros</a:t>
            </a:r>
            <a:endParaRPr lang="pt-PT" sz="4500" dirty="0">
              <a:latin typeface="Britannic Bold" panose="020B0903060703020204" pitchFamily="34" charset="0"/>
            </a:endParaRPr>
          </a:p>
        </p:txBody>
      </p:sp>
      <p:sp>
        <p:nvSpPr>
          <p:cNvPr id="5" name="CaixaDeTexto 4"/>
          <p:cNvSpPr txBox="1"/>
          <p:nvPr/>
        </p:nvSpPr>
        <p:spPr>
          <a:xfrm>
            <a:off x="-4672" y="1370633"/>
            <a:ext cx="9144000" cy="5416868"/>
          </a:xfrm>
          <a:prstGeom prst="rect">
            <a:avLst/>
          </a:prstGeom>
          <a:noFill/>
        </p:spPr>
        <p:txBody>
          <a:bodyPr wrap="square" rtlCol="0">
            <a:spAutoFit/>
          </a:bodyPr>
          <a:lstStyle/>
          <a:p>
            <a:r>
              <a:rPr lang="pt-PT" sz="1900" b="1" dirty="0" smtClean="0">
                <a:latin typeface="Gabriola" panose="04040605051002020D02" pitchFamily="82" charset="0"/>
              </a:rPr>
              <a:t>Filtros de conteúdo WEB: </a:t>
            </a:r>
            <a:r>
              <a:rPr lang="pt-PT" sz="1900" dirty="0" smtClean="0">
                <a:latin typeface="Gabriola" panose="04040605051002020D02" pitchFamily="82" charset="0"/>
              </a:rPr>
              <a:t>Para filtros de conteúdo WEB é de costume usar HTTP Proxy vinculado a outros serviços e listas. Existem diversos </a:t>
            </a:r>
            <a:r>
              <a:rPr lang="pt-PT" sz="1900" dirty="0" err="1" smtClean="0">
                <a:latin typeface="Gabriola" panose="04040605051002020D02" pitchFamily="82" charset="0"/>
              </a:rPr>
              <a:t>proxies</a:t>
            </a:r>
            <a:r>
              <a:rPr lang="pt-PT" sz="1900" dirty="0" smtClean="0">
                <a:latin typeface="Gabriola" panose="04040605051002020D02" pitchFamily="82" charset="0"/>
              </a:rPr>
              <a:t> como o </a:t>
            </a:r>
            <a:r>
              <a:rPr lang="pt-PT" sz="1900" dirty="0" err="1" smtClean="0">
                <a:latin typeface="Gabriola" panose="04040605051002020D02" pitchFamily="82" charset="0"/>
              </a:rPr>
              <a:t>Squind</a:t>
            </a:r>
            <a:r>
              <a:rPr lang="pt-PT" sz="1900" dirty="0" smtClean="0">
                <a:latin typeface="Gabriola" panose="04040605051002020D02" pitchFamily="82" charset="0"/>
              </a:rPr>
              <a:t> e o ISA Server, além de listas do conteúdo frequentemente actualizadas como as gratuitas MESD, </a:t>
            </a:r>
            <a:r>
              <a:rPr lang="pt-PT" sz="1900" dirty="0" err="1" smtClean="0">
                <a:latin typeface="Gabriola" panose="04040605051002020D02" pitchFamily="82" charset="0"/>
              </a:rPr>
              <a:t>Shalla’s</a:t>
            </a:r>
            <a:r>
              <a:rPr lang="pt-PT" sz="1900" dirty="0" smtClean="0">
                <a:latin typeface="Gabriola" panose="04040605051002020D02" pitchFamily="82" charset="0"/>
              </a:rPr>
              <a:t>, e pagas de baixo custo, de menor eficácia, da </a:t>
            </a:r>
            <a:r>
              <a:rPr lang="pt-PT" sz="1900" dirty="0" err="1" smtClean="0">
                <a:latin typeface="Gabriola" panose="04040605051002020D02" pitchFamily="82" charset="0"/>
              </a:rPr>
              <a:t>Url</a:t>
            </a:r>
            <a:r>
              <a:rPr lang="pt-PT" sz="1900" dirty="0" smtClean="0">
                <a:latin typeface="Gabriola" panose="04040605051002020D02" pitchFamily="82" charset="0"/>
              </a:rPr>
              <a:t> </a:t>
            </a:r>
            <a:r>
              <a:rPr lang="pt-PT" sz="1900" dirty="0" err="1" smtClean="0">
                <a:latin typeface="Gabriola" panose="04040605051002020D02" pitchFamily="82" charset="0"/>
              </a:rPr>
              <a:t>Blacklist</a:t>
            </a:r>
            <a:r>
              <a:rPr lang="pt-PT" sz="1900" dirty="0" smtClean="0">
                <a:latin typeface="Gabriola" panose="04040605051002020D02" pitchFamily="82" charset="0"/>
              </a:rPr>
              <a:t> e de custo moderado/alto com actualizações mais frequentes e eficazes como </a:t>
            </a:r>
            <a:r>
              <a:rPr lang="pt-PT" sz="1900" dirty="0" err="1" smtClean="0">
                <a:latin typeface="Gabriola" panose="04040605051002020D02" pitchFamily="82" charset="0"/>
              </a:rPr>
              <a:t>Netfilter</a:t>
            </a:r>
            <a:r>
              <a:rPr lang="pt-PT" sz="1900" dirty="0" smtClean="0">
                <a:latin typeface="Gabriola" panose="04040605051002020D02" pitchFamily="82" charset="0"/>
              </a:rPr>
              <a:t>, </a:t>
            </a:r>
            <a:r>
              <a:rPr lang="pt-PT" sz="1900" dirty="0" err="1" smtClean="0">
                <a:latin typeface="Gabriola" panose="04040605051002020D02" pitchFamily="82" charset="0"/>
              </a:rPr>
              <a:t>SamartWeb</a:t>
            </a:r>
            <a:r>
              <a:rPr lang="pt-PT" sz="1900" dirty="0" smtClean="0">
                <a:latin typeface="Gabriola" panose="04040605051002020D02" pitchFamily="82" charset="0"/>
              </a:rPr>
              <a:t>, </a:t>
            </a:r>
            <a:r>
              <a:rPr lang="pt-PT" sz="1900" dirty="0" err="1" smtClean="0">
                <a:latin typeface="Gabriola" panose="04040605051002020D02" pitchFamily="82" charset="0"/>
              </a:rPr>
              <a:t>WebSense</a:t>
            </a:r>
            <a:r>
              <a:rPr lang="pt-PT" sz="1900" dirty="0" smtClean="0">
                <a:latin typeface="Gabriola" panose="04040605051002020D02" pitchFamily="82" charset="0"/>
              </a:rPr>
              <a:t>, OPSEC etc.</a:t>
            </a:r>
          </a:p>
          <a:p>
            <a:r>
              <a:rPr lang="pt-PT" sz="1900" dirty="0" err="1" smtClean="0">
                <a:latin typeface="Gabriola" panose="04040605051002020D02" pitchFamily="82" charset="0"/>
              </a:rPr>
              <a:t>È</a:t>
            </a:r>
            <a:r>
              <a:rPr lang="pt-PT" sz="1900" dirty="0" smtClean="0">
                <a:latin typeface="Gabriola" panose="04040605051002020D02" pitchFamily="82" charset="0"/>
              </a:rPr>
              <a:t> </a:t>
            </a:r>
            <a:r>
              <a:rPr lang="pt-PT" sz="1900" dirty="0" err="1" smtClean="0">
                <a:latin typeface="Gabriola" panose="04040605051002020D02" pitchFamily="82" charset="0"/>
              </a:rPr>
              <a:t>possivel</a:t>
            </a:r>
            <a:r>
              <a:rPr lang="pt-PT" sz="1900" dirty="0" smtClean="0">
                <a:latin typeface="Gabriola" panose="04040605051002020D02" pitchFamily="82" charset="0"/>
              </a:rPr>
              <a:t> criar a sua própria lista para controle com base em </a:t>
            </a:r>
            <a:r>
              <a:rPr lang="pt-PT" sz="1900" dirty="0" err="1" smtClean="0">
                <a:latin typeface="Gabriola" panose="04040605051002020D02" pitchFamily="82" charset="0"/>
              </a:rPr>
              <a:t>relatórias</a:t>
            </a:r>
            <a:r>
              <a:rPr lang="pt-PT" sz="1900" dirty="0" smtClean="0">
                <a:latin typeface="Gabriola" panose="04040605051002020D02" pitchFamily="82" charset="0"/>
              </a:rPr>
              <a:t> de acesso usuário, porém para um grande número de usuários isso se torna um trabalho árduo e dispendioso.</a:t>
            </a:r>
          </a:p>
          <a:p>
            <a:endParaRPr lang="pt-PT" sz="1900" dirty="0">
              <a:latin typeface="Gabriola" panose="04040605051002020D02" pitchFamily="82" charset="0"/>
            </a:endParaRPr>
          </a:p>
          <a:p>
            <a:r>
              <a:rPr lang="pt-PT" sz="1900" b="1" dirty="0" smtClean="0">
                <a:latin typeface="Gabriola" panose="04040605051002020D02" pitchFamily="82" charset="0"/>
              </a:rPr>
              <a:t>Filtros de conteúdo por e-mail: </a:t>
            </a:r>
            <a:r>
              <a:rPr lang="pt-PT" sz="1900" dirty="0" smtClean="0">
                <a:latin typeface="Gabriola" panose="04040605051002020D02" pitchFamily="82" charset="0"/>
              </a:rPr>
              <a:t>Os filtros de conteúdo por e-mail são muito usados para barrar tráfego de </a:t>
            </a:r>
            <a:r>
              <a:rPr lang="pt-PT" sz="1900" dirty="0" err="1" smtClean="0">
                <a:latin typeface="Gabriola" panose="04040605051002020D02" pitchFamily="82" charset="0"/>
              </a:rPr>
              <a:t>spams</a:t>
            </a:r>
            <a:r>
              <a:rPr lang="pt-PT" sz="1900" dirty="0" smtClean="0">
                <a:latin typeface="Gabriola" panose="04040605051002020D02" pitchFamily="82" charset="0"/>
              </a:rPr>
              <a:t> e de anexos suspeitos que podem propagar vírus em uma rede de forma muito rápida e nociva. </a:t>
            </a:r>
            <a:r>
              <a:rPr lang="pt-PT" sz="1900" dirty="0">
                <a:latin typeface="Gabriola" panose="04040605051002020D02" pitchFamily="82" charset="0"/>
              </a:rPr>
              <a:t>Além do uso de </a:t>
            </a:r>
            <a:r>
              <a:rPr lang="pt-PT" sz="1900" dirty="0" err="1">
                <a:latin typeface="Gabriola" panose="04040605051002020D02" pitchFamily="82" charset="0"/>
              </a:rPr>
              <a:t>whitelists</a:t>
            </a:r>
            <a:r>
              <a:rPr lang="pt-PT" sz="1900" dirty="0">
                <a:latin typeface="Gabriola" panose="04040605051002020D02" pitchFamily="82" charset="0"/>
              </a:rPr>
              <a:t>, </a:t>
            </a:r>
            <a:r>
              <a:rPr lang="pt-PT" sz="1900" dirty="0" err="1">
                <a:latin typeface="Gabriola" panose="04040605051002020D02" pitchFamily="82" charset="0"/>
              </a:rPr>
              <a:t>blacklists</a:t>
            </a:r>
            <a:r>
              <a:rPr lang="pt-PT" sz="1900" dirty="0">
                <a:latin typeface="Gabriola" panose="04040605051002020D02" pitchFamily="82" charset="0"/>
              </a:rPr>
              <a:t> e </a:t>
            </a:r>
            <a:r>
              <a:rPr lang="pt-PT" sz="1900" dirty="0" err="1">
                <a:latin typeface="Gabriola" panose="04040605051002020D02" pitchFamily="82" charset="0"/>
              </a:rPr>
              <a:t>greylists</a:t>
            </a:r>
            <a:r>
              <a:rPr lang="pt-PT" sz="1900" dirty="0">
                <a:latin typeface="Gabriola" panose="04040605051002020D02" pitchFamily="82" charset="0"/>
              </a:rPr>
              <a:t> os filtros de e-mail costumam usar estatísticas para definir de forma </a:t>
            </a:r>
            <a:r>
              <a:rPr lang="pt-PT" sz="1900" dirty="0" smtClean="0">
                <a:latin typeface="Gabriola" panose="04040605051002020D02" pitchFamily="82" charset="0"/>
              </a:rPr>
              <a:t>pró-activa </a:t>
            </a:r>
            <a:r>
              <a:rPr lang="pt-PT" sz="1900" dirty="0">
                <a:latin typeface="Gabriola" panose="04040605051002020D02" pitchFamily="82" charset="0"/>
              </a:rPr>
              <a:t>se um conteúdo é permitido ou negado. se bem configurado essa ferramenta praticamente elimina os </a:t>
            </a:r>
            <a:r>
              <a:rPr lang="pt-PT" sz="1900" dirty="0" err="1">
                <a:latin typeface="Gabriola" panose="04040605051002020D02" pitchFamily="82" charset="0"/>
              </a:rPr>
              <a:t>spams</a:t>
            </a:r>
            <a:r>
              <a:rPr lang="pt-PT" sz="1900" dirty="0">
                <a:latin typeface="Gabriola" panose="04040605051002020D02" pitchFamily="82" charset="0"/>
              </a:rPr>
              <a:t> em uma rede, no contrário há um excesso de falso-negativo bastante prejudicial ao serviço de correio</a:t>
            </a:r>
            <a:r>
              <a:rPr lang="pt-PT" sz="1900" dirty="0" smtClean="0">
                <a:latin typeface="Gabriola" panose="04040605051002020D02" pitchFamily="82" charset="0"/>
              </a:rPr>
              <a:t>.</a:t>
            </a:r>
          </a:p>
          <a:p>
            <a:endParaRPr lang="pt-PT" sz="1900" b="1" dirty="0">
              <a:latin typeface="Gabriola" panose="04040605051002020D02" pitchFamily="82" charset="0"/>
            </a:endParaRPr>
          </a:p>
          <a:p>
            <a:r>
              <a:rPr lang="pt-PT" sz="1900" b="1" dirty="0">
                <a:latin typeface="Gabriola" panose="04040605051002020D02" pitchFamily="82" charset="0"/>
              </a:rPr>
              <a:t>Filtros de conteúdo </a:t>
            </a:r>
            <a:r>
              <a:rPr lang="pt-PT" sz="1900" b="1" dirty="0" smtClean="0">
                <a:latin typeface="Gabriola" panose="04040605051002020D02" pitchFamily="82" charset="0"/>
              </a:rPr>
              <a:t>atacante: </a:t>
            </a:r>
            <a:r>
              <a:rPr lang="pt-PT" sz="1900" dirty="0">
                <a:latin typeface="Gabriola" panose="04040605051002020D02" pitchFamily="82" charset="0"/>
              </a:rPr>
              <a:t>É possível filtrar conteúdos de códigos maliciosos nocivos a servidores e estações de usuários com o mesmo princípio utilizando um IDS/IPS. Da mesma forma com as listas, ao invés de palavras-chave usa-se trechos de código ou comandos reconhecidamente nocivos para catalogar ataques e com um banco de dados de assinatura de ataque se permite ou nega a entrada dessa informação na rede.</a:t>
            </a:r>
            <a:endParaRPr lang="pt-PT" sz="1900" b="1" dirty="0">
              <a:latin typeface="Gabriola" panose="04040605051002020D02" pitchFamily="82" charset="0"/>
            </a:endParaRPr>
          </a:p>
          <a:p>
            <a:endParaRPr lang="pt-PT" sz="1900" b="1" dirty="0" smtClean="0">
              <a:latin typeface="Gabriola" panose="04040605051002020D02" pitchFamily="82" charset="0"/>
            </a:endParaRPr>
          </a:p>
        </p:txBody>
      </p:sp>
    </p:spTree>
    <p:extLst>
      <p:ext uri="{BB962C8B-B14F-4D97-AF65-F5344CB8AC3E}">
        <p14:creationId xmlns:p14="http://schemas.microsoft.com/office/powerpoint/2010/main" val="3314815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3" y="186191"/>
            <a:ext cx="5263493" cy="2232248"/>
          </a:xfrm>
          <a:prstGeom prst="rect">
            <a:avLst/>
          </a:prstGeom>
        </p:spPr>
      </p:pic>
      <p:sp>
        <p:nvSpPr>
          <p:cNvPr id="5" name="Rectângulo 4"/>
          <p:cNvSpPr/>
          <p:nvPr/>
        </p:nvSpPr>
        <p:spPr>
          <a:xfrm>
            <a:off x="1735608" y="2418439"/>
            <a:ext cx="2007281" cy="384721"/>
          </a:xfrm>
          <a:prstGeom prst="rect">
            <a:avLst/>
          </a:prstGeom>
        </p:spPr>
        <p:txBody>
          <a:bodyPr wrap="none">
            <a:spAutoFit/>
          </a:bodyPr>
          <a:lstStyle/>
          <a:p>
            <a:r>
              <a:rPr lang="pt-PT" sz="1900" b="1" dirty="0">
                <a:latin typeface="Gabriola" panose="04040605051002020D02" pitchFamily="82" charset="0"/>
              </a:rPr>
              <a:t>Filtros de conteúdo WEB</a:t>
            </a:r>
            <a:endParaRPr lang="pt-PT" sz="1900" dirty="0"/>
          </a:p>
        </p:txBody>
      </p:sp>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8962" y="2612930"/>
            <a:ext cx="5944216" cy="1556818"/>
          </a:xfrm>
          <a:prstGeom prst="rect">
            <a:avLst/>
          </a:prstGeom>
        </p:spPr>
      </p:pic>
      <p:sp>
        <p:nvSpPr>
          <p:cNvPr id="7" name="Rectângulo 6"/>
          <p:cNvSpPr/>
          <p:nvPr/>
        </p:nvSpPr>
        <p:spPr>
          <a:xfrm>
            <a:off x="5008275" y="4123425"/>
            <a:ext cx="2385589" cy="384721"/>
          </a:xfrm>
          <a:prstGeom prst="rect">
            <a:avLst/>
          </a:prstGeom>
        </p:spPr>
        <p:txBody>
          <a:bodyPr wrap="none">
            <a:spAutoFit/>
          </a:bodyPr>
          <a:lstStyle/>
          <a:p>
            <a:r>
              <a:rPr lang="pt-PT" sz="1900" b="1" dirty="0">
                <a:latin typeface="Gabriola" panose="04040605051002020D02" pitchFamily="82" charset="0"/>
              </a:rPr>
              <a:t>Filtros de conteúdo por e-mail</a:t>
            </a:r>
            <a:endParaRPr lang="pt-PT" sz="1900" dirty="0"/>
          </a:p>
        </p:txBody>
      </p:sp>
      <p:pic>
        <p:nvPicPr>
          <p:cNvPr id="8" name="Imagem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744" y="4481855"/>
            <a:ext cx="6235030" cy="1806560"/>
          </a:xfrm>
          <a:prstGeom prst="rect">
            <a:avLst/>
          </a:prstGeom>
        </p:spPr>
      </p:pic>
      <p:sp>
        <p:nvSpPr>
          <p:cNvPr id="9" name="Rectângulo 8"/>
          <p:cNvSpPr/>
          <p:nvPr/>
        </p:nvSpPr>
        <p:spPr>
          <a:xfrm>
            <a:off x="2114790" y="6310284"/>
            <a:ext cx="2250937" cy="384721"/>
          </a:xfrm>
          <a:prstGeom prst="rect">
            <a:avLst/>
          </a:prstGeom>
        </p:spPr>
        <p:txBody>
          <a:bodyPr wrap="none">
            <a:spAutoFit/>
          </a:bodyPr>
          <a:lstStyle/>
          <a:p>
            <a:r>
              <a:rPr lang="pt-PT" sz="1900" b="1" dirty="0">
                <a:latin typeface="Gabriola" panose="04040605051002020D02" pitchFamily="82" charset="0"/>
              </a:rPr>
              <a:t>Filtros de conteúdo atacante</a:t>
            </a:r>
            <a:endParaRPr lang="pt-PT" sz="1900" dirty="0"/>
          </a:p>
        </p:txBody>
      </p:sp>
    </p:spTree>
    <p:extLst>
      <p:ext uri="{BB962C8B-B14F-4D97-AF65-F5344CB8AC3E}">
        <p14:creationId xmlns:p14="http://schemas.microsoft.com/office/powerpoint/2010/main" val="31656230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3"/>
          <p:cNvSpPr/>
          <p:nvPr/>
        </p:nvSpPr>
        <p:spPr>
          <a:xfrm>
            <a:off x="0" y="1628800"/>
            <a:ext cx="9144000" cy="369332"/>
          </a:xfrm>
          <a:prstGeom prst="rect">
            <a:avLst/>
          </a:prstGeom>
        </p:spPr>
        <p:txBody>
          <a:bodyPr wrap="square">
            <a:spAutoFit/>
          </a:bodyPr>
          <a:lstStyle/>
          <a:p>
            <a:r>
              <a:rPr lang="pt-PT" dirty="0">
                <a:hlinkClick r:id="rId2"/>
              </a:rPr>
              <a:t>https://</a:t>
            </a:r>
            <a:r>
              <a:rPr lang="pt-PT" dirty="0" smtClean="0">
                <a:hlinkClick r:id="rId2"/>
              </a:rPr>
              <a:t>pt.wikipedia.org/wiki/Antiv%C3%ADrus</a:t>
            </a:r>
            <a:r>
              <a:rPr lang="pt-PT" dirty="0" smtClean="0"/>
              <a:t> </a:t>
            </a:r>
            <a:endParaRPr lang="pt-PT" dirty="0"/>
          </a:p>
        </p:txBody>
      </p:sp>
      <p:sp>
        <p:nvSpPr>
          <p:cNvPr id="5" name="Rectângulo 4"/>
          <p:cNvSpPr/>
          <p:nvPr/>
        </p:nvSpPr>
        <p:spPr>
          <a:xfrm>
            <a:off x="0" y="2308230"/>
            <a:ext cx="8892480" cy="369332"/>
          </a:xfrm>
          <a:prstGeom prst="rect">
            <a:avLst/>
          </a:prstGeom>
        </p:spPr>
        <p:txBody>
          <a:bodyPr wrap="square">
            <a:spAutoFit/>
          </a:bodyPr>
          <a:lstStyle/>
          <a:p>
            <a:r>
              <a:rPr lang="pt-PT" dirty="0">
                <a:hlinkClick r:id="rId3"/>
              </a:rPr>
              <a:t>http://</a:t>
            </a:r>
            <a:r>
              <a:rPr lang="pt-PT" dirty="0" smtClean="0">
                <a:hlinkClick r:id="rId3"/>
              </a:rPr>
              <a:t>webmultirj.blogspot.pt/2014/08/o-que-e-antivirus-para-que-serve-e-suas.html</a:t>
            </a:r>
            <a:r>
              <a:rPr lang="pt-PT" dirty="0" smtClean="0"/>
              <a:t> </a:t>
            </a:r>
            <a:endParaRPr lang="pt-PT" dirty="0"/>
          </a:p>
        </p:txBody>
      </p:sp>
      <p:sp>
        <p:nvSpPr>
          <p:cNvPr id="2" name="Rectângulo 1"/>
          <p:cNvSpPr/>
          <p:nvPr/>
        </p:nvSpPr>
        <p:spPr>
          <a:xfrm>
            <a:off x="0" y="3068960"/>
            <a:ext cx="9144000" cy="369332"/>
          </a:xfrm>
          <a:prstGeom prst="rect">
            <a:avLst/>
          </a:prstGeom>
        </p:spPr>
        <p:txBody>
          <a:bodyPr wrap="square">
            <a:spAutoFit/>
          </a:bodyPr>
          <a:lstStyle/>
          <a:p>
            <a:r>
              <a:rPr lang="pt-PT" dirty="0">
                <a:hlinkClick r:id="rId4"/>
              </a:rPr>
              <a:t>https://technet.microsoft.com/pt-BR/library/aa997658(v=exchg.141).</a:t>
            </a:r>
            <a:r>
              <a:rPr lang="pt-PT" dirty="0" smtClean="0">
                <a:hlinkClick r:id="rId4"/>
              </a:rPr>
              <a:t>aspx</a:t>
            </a:r>
            <a:r>
              <a:rPr lang="pt-PT" dirty="0" smtClean="0"/>
              <a:t> </a:t>
            </a:r>
            <a:endParaRPr lang="pt-PT" dirty="0"/>
          </a:p>
        </p:txBody>
      </p:sp>
      <p:sp>
        <p:nvSpPr>
          <p:cNvPr id="6" name="Título 3"/>
          <p:cNvSpPr txBox="1">
            <a:spLocks/>
          </p:cNvSpPr>
          <p:nvPr/>
        </p:nvSpPr>
        <p:spPr>
          <a:xfrm>
            <a:off x="0" y="-99392"/>
            <a:ext cx="709228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4500" dirty="0" smtClean="0">
                <a:latin typeface="Britannic Bold" panose="020B0903060703020204" pitchFamily="34" charset="0"/>
              </a:rPr>
              <a:t>Web grafia</a:t>
            </a:r>
            <a:endParaRPr lang="pt-PT" sz="4500" dirty="0">
              <a:latin typeface="Britannic Bold" panose="020B0903060703020204" pitchFamily="34" charset="0"/>
            </a:endParaRPr>
          </a:p>
        </p:txBody>
      </p:sp>
      <p:sp>
        <p:nvSpPr>
          <p:cNvPr id="7" name="Rectângulo 6"/>
          <p:cNvSpPr/>
          <p:nvPr/>
        </p:nvSpPr>
        <p:spPr>
          <a:xfrm>
            <a:off x="0" y="3743037"/>
            <a:ext cx="9144000" cy="369332"/>
          </a:xfrm>
          <a:prstGeom prst="rect">
            <a:avLst/>
          </a:prstGeom>
        </p:spPr>
        <p:txBody>
          <a:bodyPr wrap="square">
            <a:spAutoFit/>
          </a:bodyPr>
          <a:lstStyle/>
          <a:p>
            <a:r>
              <a:rPr lang="pt-PT" dirty="0">
                <a:hlinkClick r:id="rId5"/>
              </a:rPr>
              <a:t>https://</a:t>
            </a:r>
            <a:r>
              <a:rPr lang="pt-PT" dirty="0" smtClean="0">
                <a:hlinkClick r:id="rId5"/>
              </a:rPr>
              <a:t>pt.wikipedia.org/wiki/Filtro_de_conte%C3%BAdo</a:t>
            </a:r>
            <a:r>
              <a:rPr lang="pt-PT" dirty="0" smtClean="0"/>
              <a:t> </a:t>
            </a:r>
            <a:endParaRPr lang="pt-PT" dirty="0"/>
          </a:p>
        </p:txBody>
      </p:sp>
    </p:spTree>
    <p:extLst>
      <p:ext uri="{BB962C8B-B14F-4D97-AF65-F5344CB8AC3E}">
        <p14:creationId xmlns:p14="http://schemas.microsoft.com/office/powerpoint/2010/main" val="157210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3"/>
          <p:cNvSpPr txBox="1">
            <a:spLocks/>
          </p:cNvSpPr>
          <p:nvPr/>
        </p:nvSpPr>
        <p:spPr>
          <a:xfrm>
            <a:off x="-12468" y="-315416"/>
            <a:ext cx="5520572"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O que é um Antivírus</a:t>
            </a:r>
            <a:endParaRPr lang="pt-PT" sz="4500" dirty="0">
              <a:latin typeface="Britannic Bold" panose="020B0903060703020204" pitchFamily="34" charset="0"/>
            </a:endParaRPr>
          </a:p>
        </p:txBody>
      </p:sp>
      <p:sp>
        <p:nvSpPr>
          <p:cNvPr id="3" name="CaixaDeTexto 2"/>
          <p:cNvSpPr txBox="1"/>
          <p:nvPr/>
        </p:nvSpPr>
        <p:spPr>
          <a:xfrm>
            <a:off x="0" y="1120929"/>
            <a:ext cx="9144000" cy="1846659"/>
          </a:xfrm>
          <a:prstGeom prst="rect">
            <a:avLst/>
          </a:prstGeom>
          <a:noFill/>
        </p:spPr>
        <p:txBody>
          <a:bodyPr wrap="square" rtlCol="0">
            <a:spAutoFit/>
          </a:bodyPr>
          <a:lstStyle/>
          <a:p>
            <a:r>
              <a:rPr lang="pt-PT" sz="1900" dirty="0" smtClean="0">
                <a:latin typeface="Gabriola" panose="04040605051002020D02" pitchFamily="82" charset="0"/>
              </a:rPr>
              <a:t>Os antivírus ou antimalwares são programas de computador concebidos para prevenir, detectar e eliminar vírus de computador e outros </a:t>
            </a:r>
            <a:r>
              <a:rPr lang="pt-PT" sz="1900" dirty="0" err="1" smtClean="0">
                <a:latin typeface="Gabriola" panose="04040605051002020D02" pitchFamily="82" charset="0"/>
              </a:rPr>
              <a:t>malwares</a:t>
            </a:r>
            <a:r>
              <a:rPr lang="pt-PT" sz="1900" dirty="0" smtClean="0">
                <a:latin typeface="Gabriola" panose="04040605051002020D02" pitchFamily="82" charset="0"/>
              </a:rPr>
              <a:t>.</a:t>
            </a:r>
          </a:p>
          <a:p>
            <a:r>
              <a:rPr lang="pt-PT" sz="1900" dirty="0" smtClean="0">
                <a:latin typeface="Gabriola" panose="04040605051002020D02" pitchFamily="82" charset="0"/>
              </a:rPr>
              <a:t>Existe uma grande variedade de produtor com esse intuito no mercado, sendo recomendado utilizar apenas um antivírus gratuito ou apenas um pago. A diferença está nas camadas a mais de </a:t>
            </a:r>
            <a:r>
              <a:rPr lang="pt-PT" sz="1900" dirty="0" err="1" smtClean="0">
                <a:latin typeface="Gabriola" panose="04040605051002020D02" pitchFamily="82" charset="0"/>
              </a:rPr>
              <a:t>protcção</a:t>
            </a:r>
            <a:r>
              <a:rPr lang="pt-PT" sz="1900" dirty="0" smtClean="0">
                <a:latin typeface="Gabriola" panose="04040605051002020D02" pitchFamily="82" charset="0"/>
              </a:rPr>
              <a:t> que a versão paga oferece, além do suporte técnico realizado pela equipa especializada. </a:t>
            </a:r>
          </a:p>
          <a:p>
            <a:r>
              <a:rPr lang="pt-PT" sz="1900" dirty="0" smtClean="0">
                <a:latin typeface="Gabriola" panose="04040605051002020D02" pitchFamily="82" charset="0"/>
              </a:rPr>
              <a:t>Entre os antivírus gratuitos mais conhecidos estão: AVG, </a:t>
            </a:r>
            <a:r>
              <a:rPr lang="pt-PT" sz="1900" dirty="0" err="1" smtClean="0">
                <a:latin typeface="Gabriola" panose="04040605051002020D02" pitchFamily="82" charset="0"/>
              </a:rPr>
              <a:t>Avast</a:t>
            </a:r>
            <a:r>
              <a:rPr lang="pt-PT" sz="1900" dirty="0">
                <a:latin typeface="Gabriola" panose="04040605051002020D02" pitchFamily="82" charset="0"/>
              </a:rPr>
              <a:t> </a:t>
            </a:r>
            <a:r>
              <a:rPr lang="pt-PT" sz="1900" dirty="0" smtClean="0">
                <a:latin typeface="Gabriola" panose="04040605051002020D02" pitchFamily="82" charset="0"/>
              </a:rPr>
              <a:t>e Microsoft </a:t>
            </a:r>
            <a:r>
              <a:rPr lang="pt-PT" sz="1900" dirty="0" err="1" smtClean="0">
                <a:latin typeface="Gabriola" panose="04040605051002020D02" pitchFamily="82" charset="0"/>
              </a:rPr>
              <a:t>Security</a:t>
            </a:r>
            <a:r>
              <a:rPr lang="pt-PT" sz="1900" dirty="0" smtClean="0">
                <a:latin typeface="Gabriola" panose="04040605051002020D02" pitchFamily="82" charset="0"/>
              </a:rPr>
              <a:t> </a:t>
            </a:r>
            <a:r>
              <a:rPr lang="pt-PT" sz="1900" dirty="0" err="1" smtClean="0">
                <a:latin typeface="Gabriola" panose="04040605051002020D02" pitchFamily="82" charset="0"/>
              </a:rPr>
              <a:t>Essential</a:t>
            </a:r>
            <a:r>
              <a:rPr lang="pt-PT" sz="1900" dirty="0" smtClean="0">
                <a:latin typeface="Gabriola" panose="04040605051002020D02" pitchFamily="82" charset="0"/>
              </a:rPr>
              <a:t>.   </a:t>
            </a:r>
            <a:endParaRPr lang="pt-PT" sz="1900" dirty="0">
              <a:latin typeface="Gabriola" panose="04040605051002020D02" pitchFamily="82" charset="0"/>
            </a:endParaRPr>
          </a:p>
        </p:txBody>
      </p:sp>
      <p:pic>
        <p:nvPicPr>
          <p:cNvPr id="4" name="Image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3140968"/>
            <a:ext cx="2915816" cy="1187214"/>
          </a:xfrm>
          <a:prstGeom prst="rect">
            <a:avLst/>
          </a:prstGeom>
        </p:spPr>
      </p:pic>
      <p:pic>
        <p:nvPicPr>
          <p:cNvPr id="5" name="Image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88024" y="3190836"/>
            <a:ext cx="3869554" cy="1219817"/>
          </a:xfrm>
          <a:prstGeom prst="rect">
            <a:avLst/>
          </a:prstGeom>
        </p:spPr>
      </p:pic>
      <p:pic>
        <p:nvPicPr>
          <p:cNvPr id="6" name="Imagem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493677" y="4519509"/>
            <a:ext cx="4156645" cy="2181016"/>
          </a:xfrm>
          <a:prstGeom prst="rect">
            <a:avLst/>
          </a:prstGeom>
        </p:spPr>
      </p:pic>
    </p:spTree>
    <p:extLst>
      <p:ext uri="{BB962C8B-B14F-4D97-AF65-F5344CB8AC3E}">
        <p14:creationId xmlns:p14="http://schemas.microsoft.com/office/powerpoint/2010/main" val="2082250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p:cNvSpPr>
          <p:nvPr/>
        </p:nvSpPr>
        <p:spPr>
          <a:xfrm>
            <a:off x="-12468" y="-315416"/>
            <a:ext cx="3936396"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Contaminação</a:t>
            </a:r>
            <a:endParaRPr lang="pt-PT" sz="4500" dirty="0">
              <a:latin typeface="Britannic Bold" panose="020B0903060703020204" pitchFamily="34" charset="0"/>
            </a:endParaRPr>
          </a:p>
        </p:txBody>
      </p:sp>
      <p:sp>
        <p:nvSpPr>
          <p:cNvPr id="5" name="CaixaDeTexto 4"/>
          <p:cNvSpPr txBox="1"/>
          <p:nvPr/>
        </p:nvSpPr>
        <p:spPr>
          <a:xfrm>
            <a:off x="0" y="1120929"/>
            <a:ext cx="9144000" cy="2723823"/>
          </a:xfrm>
          <a:prstGeom prst="rect">
            <a:avLst/>
          </a:prstGeom>
          <a:noFill/>
        </p:spPr>
        <p:txBody>
          <a:bodyPr wrap="square" rtlCol="0">
            <a:spAutoFit/>
          </a:bodyPr>
          <a:lstStyle/>
          <a:p>
            <a:r>
              <a:rPr lang="pt-PT" sz="1900" dirty="0" smtClean="0">
                <a:latin typeface="Gabriola" panose="04040605051002020D02" pitchFamily="82" charset="0"/>
              </a:rPr>
              <a:t>A contaminação pode se dar por diversas formas, as mais comuns são as listadas abaixo:</a:t>
            </a:r>
          </a:p>
          <a:p>
            <a:pPr marL="342900" indent="-342900">
              <a:buFont typeface="Wingdings" panose="05000000000000000000" pitchFamily="2" charset="2"/>
              <a:buChar char="Ø"/>
            </a:pPr>
            <a:r>
              <a:rPr lang="pt-PT" sz="1900" dirty="0" smtClean="0">
                <a:latin typeface="Gabriola" panose="04040605051002020D02" pitchFamily="82" charset="0"/>
              </a:rPr>
              <a:t>Através da troca de mensagens instantâneas, com desconhecidos ou com um computador infectado;</a:t>
            </a:r>
          </a:p>
          <a:p>
            <a:pPr marL="342900" indent="-342900">
              <a:buFont typeface="Wingdings" panose="05000000000000000000" pitchFamily="2" charset="2"/>
              <a:buChar char="Ø"/>
            </a:pPr>
            <a:r>
              <a:rPr lang="pt-PT" sz="1900" dirty="0" smtClean="0">
                <a:latin typeface="Gabriola" panose="04040605051002020D02" pitchFamily="82" charset="0"/>
              </a:rPr>
              <a:t>Troca de e-mails com links ou arquivos maliciosos os provenientes de computadores infectados ou que possuam códigos maliciosos;</a:t>
            </a:r>
          </a:p>
          <a:p>
            <a:pPr marL="342900" indent="-342900">
              <a:buFont typeface="Wingdings" panose="05000000000000000000" pitchFamily="2" charset="2"/>
              <a:buChar char="Ø"/>
            </a:pPr>
            <a:r>
              <a:rPr lang="pt-PT" sz="1900" dirty="0" smtClean="0">
                <a:latin typeface="Gabriola" panose="04040605051002020D02" pitchFamily="82" charset="0"/>
              </a:rPr>
              <a:t>Vista a site de conteúdos duvidosos, geralmente de conteúdo erótico, ou que sejam foco de disseminação de vírus;</a:t>
            </a:r>
          </a:p>
          <a:p>
            <a:pPr marL="342900" indent="-342900">
              <a:buFont typeface="Wingdings" panose="05000000000000000000" pitchFamily="2" charset="2"/>
              <a:buChar char="Ø"/>
            </a:pPr>
            <a:r>
              <a:rPr lang="pt-PT" sz="1900" dirty="0" smtClean="0">
                <a:latin typeface="Gabriola" panose="04040605051002020D02" pitchFamily="82" charset="0"/>
              </a:rPr>
              <a:t> Download de arquivos infectados ou contaminados, provenientes de site ou através de programas de compartilhamento, p2p ou </a:t>
            </a:r>
            <a:r>
              <a:rPr lang="pt-PT" sz="1900" dirty="0" err="1" smtClean="0">
                <a:latin typeface="Gabriola" panose="04040605051002020D02" pitchFamily="82" charset="0"/>
              </a:rPr>
              <a:t>torrent</a:t>
            </a:r>
            <a:r>
              <a:rPr lang="pt-PT" sz="1900" dirty="0" smtClean="0">
                <a:latin typeface="Gabriola" panose="04040605051002020D02" pitchFamily="82" charset="0"/>
              </a:rPr>
              <a:t>;</a:t>
            </a:r>
          </a:p>
          <a:p>
            <a:pPr marL="342900" indent="-342900">
              <a:buFont typeface="Wingdings" panose="05000000000000000000" pitchFamily="2" charset="2"/>
              <a:buChar char="Ø"/>
            </a:pPr>
            <a:r>
              <a:rPr lang="pt-PT" sz="1900" dirty="0" smtClean="0">
                <a:latin typeface="Gabriola" panose="04040605051002020D02" pitchFamily="82" charset="0"/>
              </a:rPr>
              <a:t>Instalação de cartões de memória ou </a:t>
            </a:r>
            <a:r>
              <a:rPr lang="pt-PT" sz="1900" dirty="0" err="1" smtClean="0">
                <a:latin typeface="Gabriola" panose="04040605051002020D02" pitchFamily="82" charset="0"/>
              </a:rPr>
              <a:t>pen</a:t>
            </a:r>
            <a:r>
              <a:rPr lang="pt-PT" sz="1900" dirty="0" smtClean="0">
                <a:latin typeface="Gabriola" panose="04040605051002020D02" pitchFamily="82" charset="0"/>
              </a:rPr>
              <a:t> drives contaminados no computador, ocorrendo geralmente quando o cartão de memória ou </a:t>
            </a:r>
            <a:r>
              <a:rPr lang="pt-PT" sz="1900" dirty="0" err="1" smtClean="0">
                <a:latin typeface="Gabriola" panose="04040605051002020D02" pitchFamily="82" charset="0"/>
              </a:rPr>
              <a:t>pen</a:t>
            </a:r>
            <a:r>
              <a:rPr lang="pt-PT" sz="1900" dirty="0" smtClean="0">
                <a:latin typeface="Gabriola" panose="04040605051002020D02" pitchFamily="82" charset="0"/>
              </a:rPr>
              <a:t> drive é utilizado em computadores com grande número de usuários como em </a:t>
            </a:r>
            <a:r>
              <a:rPr lang="pt-PT" sz="1900" dirty="0" err="1" smtClean="0">
                <a:latin typeface="Gabriola" panose="04040605051002020D02" pitchFamily="82" charset="0"/>
              </a:rPr>
              <a:t>lan</a:t>
            </a:r>
            <a:r>
              <a:rPr lang="pt-PT" sz="1900" dirty="0" smtClean="0">
                <a:latin typeface="Gabriola" panose="04040605051002020D02" pitchFamily="82" charset="0"/>
              </a:rPr>
              <a:t> </a:t>
            </a:r>
            <a:r>
              <a:rPr lang="pt-PT" sz="1900" dirty="0" err="1" smtClean="0">
                <a:latin typeface="Gabriola" panose="04040605051002020D02" pitchFamily="82" charset="0"/>
              </a:rPr>
              <a:t>houses</a:t>
            </a:r>
            <a:r>
              <a:rPr lang="pt-PT" sz="1900" dirty="0" smtClean="0">
                <a:latin typeface="Gabriola" panose="04040605051002020D02" pitchFamily="82" charset="0"/>
              </a:rPr>
              <a:t>.  </a:t>
            </a:r>
            <a:endParaRPr lang="pt-PT" sz="1900" dirty="0">
              <a:latin typeface="Gabriola" panose="04040605051002020D02" pitchFamily="82" charset="0"/>
            </a:endParaRPr>
          </a:p>
        </p:txBody>
      </p:sp>
    </p:spTree>
    <p:extLst>
      <p:ext uri="{BB962C8B-B14F-4D97-AF65-F5344CB8AC3E}">
        <p14:creationId xmlns:p14="http://schemas.microsoft.com/office/powerpoint/2010/main" val="3732636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p:cNvSpPr>
          <p:nvPr/>
        </p:nvSpPr>
        <p:spPr>
          <a:xfrm>
            <a:off x="-12468" y="-315416"/>
            <a:ext cx="3000292"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Vantagens</a:t>
            </a:r>
            <a:endParaRPr lang="pt-PT" sz="4500" dirty="0">
              <a:latin typeface="Britannic Bold" panose="020B0903060703020204" pitchFamily="34" charset="0"/>
            </a:endParaRPr>
          </a:p>
        </p:txBody>
      </p:sp>
      <p:sp>
        <p:nvSpPr>
          <p:cNvPr id="5" name="CaixaDeTexto 4"/>
          <p:cNvSpPr txBox="1"/>
          <p:nvPr/>
        </p:nvSpPr>
        <p:spPr>
          <a:xfrm>
            <a:off x="0" y="1120929"/>
            <a:ext cx="9144000" cy="1261884"/>
          </a:xfrm>
          <a:prstGeom prst="rect">
            <a:avLst/>
          </a:prstGeom>
          <a:noFill/>
        </p:spPr>
        <p:txBody>
          <a:bodyPr wrap="square" rtlCol="0">
            <a:spAutoFit/>
          </a:bodyPr>
          <a:lstStyle/>
          <a:p>
            <a:r>
              <a:rPr lang="pt-PT" sz="1900" dirty="0" smtClean="0">
                <a:latin typeface="Gabriola" panose="04040605051002020D02" pitchFamily="82" charset="0"/>
              </a:rPr>
              <a:t>Os antivírus </a:t>
            </a:r>
            <a:r>
              <a:rPr lang="pt-PT" sz="1900" dirty="0" err="1" smtClean="0">
                <a:latin typeface="Gabriola" panose="04040605051002020D02" pitchFamily="82" charset="0"/>
              </a:rPr>
              <a:t>evoluiram</a:t>
            </a:r>
            <a:r>
              <a:rPr lang="pt-PT" sz="1900" dirty="0" smtClean="0">
                <a:latin typeface="Gabriola" panose="04040605051002020D02" pitchFamily="82" charset="0"/>
              </a:rPr>
              <a:t> muito, na mesma medida em que a contaminação deixou de ser </a:t>
            </a:r>
            <a:r>
              <a:rPr lang="pt-PT" sz="1900" dirty="0" err="1" smtClean="0">
                <a:latin typeface="Gabriola" panose="04040605051002020D02" pitchFamily="82" charset="0"/>
              </a:rPr>
              <a:t>efetuada</a:t>
            </a:r>
            <a:r>
              <a:rPr lang="pt-PT" sz="1900" dirty="0" smtClean="0">
                <a:latin typeface="Gabriola" panose="04040605051002020D02" pitchFamily="82" charset="0"/>
              </a:rPr>
              <a:t> apenas pelos vírus e começou dar-se por intermédio de </a:t>
            </a:r>
            <a:r>
              <a:rPr lang="pt-PT" sz="1900" dirty="0" err="1" smtClean="0">
                <a:latin typeface="Gabriola" panose="04040605051002020D02" pitchFamily="82" charset="0"/>
              </a:rPr>
              <a:t>trojans</a:t>
            </a:r>
            <a:r>
              <a:rPr lang="pt-PT" sz="1900" dirty="0" smtClean="0">
                <a:latin typeface="Gabriola" panose="04040605051002020D02" pitchFamily="82" charset="0"/>
              </a:rPr>
              <a:t>, </a:t>
            </a:r>
            <a:r>
              <a:rPr lang="pt-PT" sz="1900" dirty="0" err="1" smtClean="0">
                <a:latin typeface="Gabriola" panose="04040605051002020D02" pitchFamily="82" charset="0"/>
              </a:rPr>
              <a:t>spywares</a:t>
            </a:r>
            <a:r>
              <a:rPr lang="pt-PT" sz="1900" dirty="0" smtClean="0">
                <a:latin typeface="Gabriola" panose="04040605051002020D02" pitchFamily="82" charset="0"/>
              </a:rPr>
              <a:t>, “cavalos-de-</a:t>
            </a:r>
            <a:r>
              <a:rPr lang="pt-PT" sz="1900" dirty="0" err="1" smtClean="0">
                <a:latin typeface="Gabriola" panose="04040605051002020D02" pitchFamily="82" charset="0"/>
              </a:rPr>
              <a:t>troia</a:t>
            </a:r>
            <a:r>
              <a:rPr lang="pt-PT" sz="1900" dirty="0" smtClean="0">
                <a:latin typeface="Gabriola" panose="04040605051002020D02" pitchFamily="82" charset="0"/>
              </a:rPr>
              <a:t>”, </a:t>
            </a:r>
            <a:r>
              <a:rPr lang="pt-PT" sz="1900" dirty="0" err="1" smtClean="0">
                <a:latin typeface="Gabriola" panose="04040605051002020D02" pitchFamily="82" charset="0"/>
              </a:rPr>
              <a:t>rootkits</a:t>
            </a:r>
            <a:r>
              <a:rPr lang="pt-PT" sz="1900" dirty="0" smtClean="0">
                <a:latin typeface="Gabriola" panose="04040605051002020D02" pitchFamily="82" charset="0"/>
              </a:rPr>
              <a:t> e práticas de </a:t>
            </a:r>
            <a:r>
              <a:rPr lang="pt-PT" sz="1900" dirty="0" err="1" smtClean="0">
                <a:latin typeface="Gabriola" panose="04040605051002020D02" pitchFamily="82" charset="0"/>
              </a:rPr>
              <a:t>fishing</a:t>
            </a:r>
            <a:r>
              <a:rPr lang="pt-PT" sz="1900" dirty="0" smtClean="0">
                <a:latin typeface="Gabriola" panose="04040605051002020D02" pitchFamily="82" charset="0"/>
              </a:rPr>
              <a:t>. Por essa evolução, muitos antivírus presentes hoje no mercado são na realidade centrais de segurança que servem para monitorar e proteger seu computador, </a:t>
            </a:r>
            <a:r>
              <a:rPr lang="pt-PT" sz="1900" dirty="0" err="1" smtClean="0">
                <a:latin typeface="Gabriola" panose="04040605051002020D02" pitchFamily="82" charset="0"/>
              </a:rPr>
              <a:t>netbook</a:t>
            </a:r>
            <a:r>
              <a:rPr lang="pt-PT" sz="1900" dirty="0" smtClean="0">
                <a:latin typeface="Gabriola" panose="04040605051002020D02" pitchFamily="82" charset="0"/>
              </a:rPr>
              <a:t> ou </a:t>
            </a:r>
            <a:r>
              <a:rPr lang="pt-PT" sz="1900" dirty="0" err="1" smtClean="0">
                <a:latin typeface="Gabriola" panose="04040605051002020D02" pitchFamily="82" charset="0"/>
              </a:rPr>
              <a:t>notebook</a:t>
            </a:r>
            <a:r>
              <a:rPr lang="pt-PT" sz="1900" dirty="0" smtClean="0">
                <a:latin typeface="Gabriola" panose="04040605051002020D02" pitchFamily="82" charset="0"/>
              </a:rPr>
              <a:t> contra a maioria das pragas digitais</a:t>
            </a:r>
            <a:endParaRPr lang="pt-PT" sz="1900" dirty="0">
              <a:latin typeface="Gabriola" panose="04040605051002020D02" pitchFamily="82" charset="0"/>
            </a:endParaRPr>
          </a:p>
        </p:txBody>
      </p:sp>
      <p:sp>
        <p:nvSpPr>
          <p:cNvPr id="6" name="Título 3"/>
          <p:cNvSpPr txBox="1">
            <a:spLocks/>
          </p:cNvSpPr>
          <p:nvPr/>
        </p:nvSpPr>
        <p:spPr>
          <a:xfrm>
            <a:off x="-12468" y="2492896"/>
            <a:ext cx="3923928"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Desvantagens</a:t>
            </a:r>
            <a:endParaRPr lang="pt-PT" sz="4500" dirty="0">
              <a:latin typeface="Britannic Bold" panose="020B0903060703020204" pitchFamily="34" charset="0"/>
            </a:endParaRPr>
          </a:p>
        </p:txBody>
      </p:sp>
      <p:sp>
        <p:nvSpPr>
          <p:cNvPr id="7" name="CaixaDeTexto 6"/>
          <p:cNvSpPr txBox="1"/>
          <p:nvPr/>
        </p:nvSpPr>
        <p:spPr>
          <a:xfrm>
            <a:off x="0" y="3861048"/>
            <a:ext cx="9144000" cy="969496"/>
          </a:xfrm>
          <a:prstGeom prst="rect">
            <a:avLst/>
          </a:prstGeom>
          <a:noFill/>
        </p:spPr>
        <p:txBody>
          <a:bodyPr wrap="square" rtlCol="0">
            <a:spAutoFit/>
          </a:bodyPr>
          <a:lstStyle/>
          <a:p>
            <a:r>
              <a:rPr lang="pt-PT" sz="1900" dirty="0">
                <a:latin typeface="Gabriola" panose="04040605051002020D02" pitchFamily="82" charset="0"/>
              </a:rPr>
              <a:t>Muitas das pragas digitais atuais tem por finalidade a invasão do sistema e muitas vezes o roubo de informações confidenciais e financeiras, que pode representar prejuízo e danos tanto para o usuário residencial como para empresas de todos os tamanhos.</a:t>
            </a:r>
          </a:p>
        </p:txBody>
      </p:sp>
    </p:spTree>
    <p:extLst>
      <p:ext uri="{BB962C8B-B14F-4D97-AF65-F5344CB8AC3E}">
        <p14:creationId xmlns:p14="http://schemas.microsoft.com/office/powerpoint/2010/main" val="2998845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3"/>
          <p:cNvSpPr txBox="1">
            <a:spLocks/>
          </p:cNvSpPr>
          <p:nvPr/>
        </p:nvSpPr>
        <p:spPr>
          <a:xfrm>
            <a:off x="-12468" y="-315416"/>
            <a:ext cx="451246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Filtros Anti spam</a:t>
            </a:r>
            <a:endParaRPr lang="pt-PT" sz="4500" dirty="0">
              <a:latin typeface="Britannic Bold" panose="020B0903060703020204" pitchFamily="34" charset="0"/>
            </a:endParaRPr>
          </a:p>
        </p:txBody>
      </p:sp>
      <p:sp>
        <p:nvSpPr>
          <p:cNvPr id="3" name="CaixaDeTexto 2"/>
          <p:cNvSpPr txBox="1"/>
          <p:nvPr/>
        </p:nvSpPr>
        <p:spPr>
          <a:xfrm>
            <a:off x="0" y="1119438"/>
            <a:ext cx="9144000" cy="5155257"/>
          </a:xfrm>
          <a:prstGeom prst="rect">
            <a:avLst/>
          </a:prstGeom>
          <a:noFill/>
        </p:spPr>
        <p:txBody>
          <a:bodyPr wrap="square" rtlCol="0">
            <a:spAutoFit/>
          </a:bodyPr>
          <a:lstStyle/>
          <a:p>
            <a:r>
              <a:rPr lang="pt-PT" sz="1900" b="1" dirty="0" smtClean="0">
                <a:latin typeface="Gabriola" panose="04040605051002020D02" pitchFamily="82" charset="0"/>
              </a:rPr>
              <a:t>Filtragem </a:t>
            </a:r>
            <a:r>
              <a:rPr lang="pt-PT" sz="1900" b="1" dirty="0">
                <a:latin typeface="Gabriola" panose="04040605051002020D02" pitchFamily="82" charset="0"/>
              </a:rPr>
              <a:t>de </a:t>
            </a:r>
            <a:r>
              <a:rPr lang="pt-PT" sz="1900" b="1" dirty="0" smtClean="0">
                <a:latin typeface="Gabriola" panose="04040605051002020D02" pitchFamily="82" charset="0"/>
              </a:rPr>
              <a:t>conexão:</a:t>
            </a:r>
            <a:r>
              <a:rPr lang="pt-PT" sz="1900" dirty="0">
                <a:latin typeface="Gabriola" panose="04040605051002020D02" pitchFamily="82" charset="0"/>
              </a:rPr>
              <a:t> </a:t>
            </a:r>
            <a:r>
              <a:rPr lang="pt-PT" sz="1900" dirty="0">
                <a:latin typeface="Gabriola" panose="04040605051002020D02" pitchFamily="82" charset="0"/>
              </a:rPr>
              <a:t> </a:t>
            </a:r>
            <a:r>
              <a:rPr lang="pt-PT" sz="1900" dirty="0" smtClean="0">
                <a:latin typeface="Gabriola" panose="04040605051002020D02" pitchFamily="82" charset="0"/>
              </a:rPr>
              <a:t>A </a:t>
            </a:r>
            <a:r>
              <a:rPr lang="pt-PT" sz="1900" dirty="0">
                <a:latin typeface="Gabriola" panose="04040605051002020D02" pitchFamily="82" charset="0"/>
              </a:rPr>
              <a:t>filtragem de conexão </a:t>
            </a:r>
            <a:r>
              <a:rPr lang="pt-PT" sz="1900" dirty="0" smtClean="0">
                <a:latin typeface="Gabriola" panose="04040605051002020D02" pitchFamily="82" charset="0"/>
              </a:rPr>
              <a:t>inspecciona </a:t>
            </a:r>
            <a:r>
              <a:rPr lang="pt-PT" sz="1900" dirty="0">
                <a:latin typeface="Gabriola" panose="04040605051002020D02" pitchFamily="82" charset="0"/>
              </a:rPr>
              <a:t>o endereço IP do servidor remoto que está tentando enviar mensagens a fim de determinar a </a:t>
            </a:r>
            <a:r>
              <a:rPr lang="pt-PT" sz="1900" dirty="0" smtClean="0">
                <a:latin typeface="Gabriola" panose="04040605051002020D02" pitchFamily="82" charset="0"/>
              </a:rPr>
              <a:t>acção </a:t>
            </a:r>
            <a:r>
              <a:rPr lang="pt-PT" sz="1900" dirty="0">
                <a:latin typeface="Gabriola" panose="04040605051002020D02" pitchFamily="82" charset="0"/>
              </a:rPr>
              <a:t>que será executada em uma mensagem de entrada, caso necessário. O endereço IP remoto está disponível para o agente de Filtro de Conexão como um subproduto da conexão TCP/IP subjacente, necessária à seção SMTP. A filtragem de conexão usa uma variedade de listas de Bloqueios de IP, listas de Permissões de IP, assim como serviços de provedores Lista de Bloqueio de IP ou serviços de provedores de Lista de Permissão de IP para determinar se a conexão do IP específico deve ser bloqueada ou permitida na organização</a:t>
            </a:r>
            <a:r>
              <a:rPr lang="pt-PT" sz="1900" dirty="0" smtClean="0">
                <a:latin typeface="Gabriola" panose="04040605051002020D02" pitchFamily="82" charset="0"/>
              </a:rPr>
              <a:t>.</a:t>
            </a:r>
          </a:p>
          <a:p>
            <a:endParaRPr lang="pt-PT" sz="1900" dirty="0" smtClean="0">
              <a:latin typeface="Gabriola" panose="04040605051002020D02" pitchFamily="82" charset="0"/>
            </a:endParaRPr>
          </a:p>
          <a:p>
            <a:r>
              <a:rPr lang="pt-PT" sz="1900" b="1" dirty="0">
                <a:latin typeface="Gabriola" panose="04040605051002020D02" pitchFamily="82" charset="0"/>
              </a:rPr>
              <a:t>Filtragem por </a:t>
            </a:r>
            <a:r>
              <a:rPr lang="pt-PT" sz="1900" b="1" dirty="0" smtClean="0">
                <a:latin typeface="Gabriola" panose="04040605051002020D02" pitchFamily="82" charset="0"/>
              </a:rPr>
              <a:t>remetente:</a:t>
            </a:r>
            <a:r>
              <a:rPr lang="pt-PT" sz="1900" dirty="0">
                <a:latin typeface="Gabriola" panose="04040605051002020D02" pitchFamily="82" charset="0"/>
              </a:rPr>
              <a:t> </a:t>
            </a:r>
            <a:r>
              <a:rPr lang="pt-PT" sz="1900" dirty="0" smtClean="0">
                <a:latin typeface="Gabriola" panose="04040605051002020D02" pitchFamily="82" charset="0"/>
              </a:rPr>
              <a:t>A </a:t>
            </a:r>
            <a:r>
              <a:rPr lang="pt-PT" sz="1900" dirty="0">
                <a:latin typeface="Gabriola" panose="04040605051002020D02" pitchFamily="82" charset="0"/>
              </a:rPr>
              <a:t>filtragem por remetente compara o remetente no comando SMTP MAIL FROM: a uma lista de remetentes ou domínios de remetentes definida pelo administrador que estão proibidos de enviar mensagens à organização a fim de determinar a </a:t>
            </a:r>
            <a:r>
              <a:rPr lang="pt-PT" sz="1900" dirty="0" smtClean="0">
                <a:latin typeface="Gabriola" panose="04040605051002020D02" pitchFamily="82" charset="0"/>
              </a:rPr>
              <a:t>acção </a:t>
            </a:r>
            <a:r>
              <a:rPr lang="pt-PT" sz="1900" dirty="0">
                <a:latin typeface="Gabriola" panose="04040605051002020D02" pitchFamily="82" charset="0"/>
              </a:rPr>
              <a:t>que será executada em uma mensagem de entrada, caso necessário</a:t>
            </a:r>
            <a:r>
              <a:rPr lang="pt-PT" sz="1900" dirty="0" smtClean="0">
                <a:latin typeface="Gabriola" panose="04040605051002020D02" pitchFamily="82" charset="0"/>
              </a:rPr>
              <a:t>.</a:t>
            </a:r>
          </a:p>
          <a:p>
            <a:endParaRPr lang="pt-PT" sz="1900" dirty="0">
              <a:latin typeface="Gabriola" panose="04040605051002020D02" pitchFamily="82" charset="0"/>
            </a:endParaRPr>
          </a:p>
          <a:p>
            <a:r>
              <a:rPr lang="pt-PT" sz="1900" b="1" dirty="0">
                <a:latin typeface="Gabriola" panose="04040605051002020D02" pitchFamily="82" charset="0"/>
              </a:rPr>
              <a:t>Filtragem por </a:t>
            </a:r>
            <a:r>
              <a:rPr lang="pt-PT" sz="1900" b="1" dirty="0" smtClean="0">
                <a:latin typeface="Gabriola" panose="04040605051002020D02" pitchFamily="82" charset="0"/>
              </a:rPr>
              <a:t>destinatário: </a:t>
            </a:r>
            <a:r>
              <a:rPr lang="pt-PT" sz="1900" dirty="0" smtClean="0">
                <a:latin typeface="Gabriola" panose="04040605051002020D02" pitchFamily="82" charset="0"/>
              </a:rPr>
              <a:t>A </a:t>
            </a:r>
            <a:r>
              <a:rPr lang="pt-PT" sz="1900" dirty="0">
                <a:latin typeface="Gabriola" panose="04040605051002020D02" pitchFamily="82" charset="0"/>
              </a:rPr>
              <a:t>filtragem por destinatário compara os destinatários da mensagem no comando SMTP RCPT TO: a uma lista de Bloqueio de Destinatários definida pelo administrador. Se for encontrada uma correspondência, a mensagem não terá permissão para entrar na organização. O filtro de destinatários também compara destinatários em mensagens de entrada no </a:t>
            </a:r>
            <a:r>
              <a:rPr lang="pt-PT" sz="1900" dirty="0" smtClean="0">
                <a:latin typeface="Gabriola" panose="04040605051002020D02" pitchFamily="82" charset="0"/>
              </a:rPr>
              <a:t>directório </a:t>
            </a:r>
            <a:r>
              <a:rPr lang="pt-PT" sz="1900" dirty="0">
                <a:latin typeface="Gabriola" panose="04040605051002020D02" pitchFamily="82" charset="0"/>
              </a:rPr>
              <a:t>de destinatários local para determinar se ela está endereçada a destinatários válidos. Quando uma mensagem não está endereçada a destinatários válidos, ela pode ser rejeitada no perímetro de rede da organização.</a:t>
            </a:r>
            <a:endParaRPr lang="pt-PT" sz="1900" dirty="0">
              <a:latin typeface="Gabriola" panose="04040605051002020D02" pitchFamily="82" charset="0"/>
            </a:endParaRPr>
          </a:p>
        </p:txBody>
      </p:sp>
    </p:spTree>
    <p:extLst>
      <p:ext uri="{BB962C8B-B14F-4D97-AF65-F5344CB8AC3E}">
        <p14:creationId xmlns:p14="http://schemas.microsoft.com/office/powerpoint/2010/main" val="2350445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188640"/>
            <a:ext cx="9144000" cy="5940088"/>
          </a:xfrm>
          <a:prstGeom prst="rect">
            <a:avLst/>
          </a:prstGeom>
          <a:noFill/>
        </p:spPr>
        <p:txBody>
          <a:bodyPr wrap="square" rtlCol="0">
            <a:spAutoFit/>
          </a:bodyPr>
          <a:lstStyle/>
          <a:p>
            <a:r>
              <a:rPr lang="pt-PT" sz="1900" b="1" dirty="0">
                <a:latin typeface="Gabriola" panose="04040605051002020D02" pitchFamily="82" charset="0"/>
              </a:rPr>
              <a:t>Filtragem de </a:t>
            </a:r>
            <a:r>
              <a:rPr lang="pt-PT" sz="1900" b="1" dirty="0" smtClean="0">
                <a:latin typeface="Gabriola" panose="04040605051002020D02" pitchFamily="82" charset="0"/>
              </a:rPr>
              <a:t>conteúdo:</a:t>
            </a:r>
            <a:r>
              <a:rPr lang="pt-PT" sz="1900" dirty="0">
                <a:latin typeface="Gabriola" panose="04040605051002020D02" pitchFamily="82" charset="0"/>
              </a:rPr>
              <a:t> </a:t>
            </a:r>
            <a:r>
              <a:rPr lang="pt-PT" sz="1900" dirty="0" smtClean="0">
                <a:latin typeface="Gabriola" panose="04040605051002020D02" pitchFamily="82" charset="0"/>
              </a:rPr>
              <a:t>A </a:t>
            </a:r>
            <a:r>
              <a:rPr lang="pt-PT" sz="1900" dirty="0">
                <a:latin typeface="Gabriola" panose="04040605051002020D02" pitchFamily="82" charset="0"/>
              </a:rPr>
              <a:t>filtragem de conteúdo usa a tecnologia Microsoft </a:t>
            </a:r>
            <a:r>
              <a:rPr lang="pt-PT" sz="1900" dirty="0" err="1">
                <a:latin typeface="Gabriola" panose="04040605051002020D02" pitchFamily="82" charset="0"/>
              </a:rPr>
              <a:t>SmartScreen</a:t>
            </a:r>
            <a:r>
              <a:rPr lang="pt-PT" sz="1900" dirty="0">
                <a:latin typeface="Gabriola" panose="04040605051002020D02" pitchFamily="82" charset="0"/>
              </a:rPr>
              <a:t> para avaliar o conteúdo de uma mensagem. Filtro Inteligente de Mensagens é a tecnologia subjacente da filtragem de conteúdo do Exchange. A Filtragem Inteligente de Mensagens se baseia em tecnologia patenteada para aprendizado de máquinas do Centro de Pesquisa da Microsoft. Durante seu desenvolvimento, o Filtro Inteligente de Mensagens aprendeu a distinguir características de mensagens de email legítimas e spam. </a:t>
            </a:r>
            <a:r>
              <a:rPr lang="pt-PT" sz="1900" dirty="0" smtClean="0">
                <a:latin typeface="Gabriola" panose="04040605051002020D02" pitchFamily="82" charset="0"/>
              </a:rPr>
              <a:t>Actualizações </a:t>
            </a:r>
            <a:r>
              <a:rPr lang="pt-PT" sz="1900" dirty="0">
                <a:latin typeface="Gabriola" panose="04040605051002020D02" pitchFamily="82" charset="0"/>
              </a:rPr>
              <a:t>regulares no Serviço de </a:t>
            </a:r>
            <a:r>
              <a:rPr lang="pt-PT" sz="1900" dirty="0" smtClean="0">
                <a:latin typeface="Gabriola" panose="04040605051002020D02" pitchFamily="82" charset="0"/>
              </a:rPr>
              <a:t>Actualização </a:t>
            </a:r>
            <a:r>
              <a:rPr lang="pt-PT" sz="1900" dirty="0">
                <a:latin typeface="Gabriola" panose="04040605051002020D02" pitchFamily="82" charset="0"/>
              </a:rPr>
              <a:t>do Microsoft Exchange </a:t>
            </a:r>
            <a:r>
              <a:rPr lang="pt-PT" sz="1900" dirty="0" smtClean="0">
                <a:latin typeface="Gabriola" panose="04040605051002020D02" pitchFamily="82" charset="0"/>
              </a:rPr>
              <a:t>Anti spam </a:t>
            </a:r>
            <a:r>
              <a:rPr lang="pt-PT" sz="1900" dirty="0">
                <a:latin typeface="Gabriola" panose="04040605051002020D02" pitchFamily="82" charset="0"/>
              </a:rPr>
              <a:t>garantem que as informações mais </a:t>
            </a:r>
            <a:r>
              <a:rPr lang="pt-PT" sz="1900" dirty="0" smtClean="0">
                <a:latin typeface="Gabriola" panose="04040605051002020D02" pitchFamily="82" charset="0"/>
              </a:rPr>
              <a:t>actualizadas </a:t>
            </a:r>
            <a:r>
              <a:rPr lang="pt-PT" sz="1900" dirty="0">
                <a:latin typeface="Gabriola" panose="04040605051002020D02" pitchFamily="82" charset="0"/>
              </a:rPr>
              <a:t>sejam sempre incluídas quando o Filtro Inteligente de Mensagens é executado. Com base nas características de milhões de mensagens, o Filtro Inteligente de Mensagens reconhece indicadores de mensagens legítimas e mensagens de spam. O Filtro Inteligente de Mensagens pode avaliar com precisão a probabilidade de uma mensagem de email de entrada ser legítima ou </a:t>
            </a:r>
            <a:r>
              <a:rPr lang="pt-PT" sz="1900" dirty="0" smtClean="0">
                <a:latin typeface="Gabriola" panose="04040605051002020D02" pitchFamily="82" charset="0"/>
              </a:rPr>
              <a:t>spam</a:t>
            </a:r>
          </a:p>
          <a:p>
            <a:endParaRPr lang="pt-PT" sz="1900" dirty="0">
              <a:latin typeface="Gabriola" panose="04040605051002020D02" pitchFamily="82" charset="0"/>
            </a:endParaRPr>
          </a:p>
          <a:p>
            <a:r>
              <a:rPr lang="pt-PT" sz="1900" b="1" dirty="0">
                <a:latin typeface="Gabriola" panose="04040605051002020D02" pitchFamily="82" charset="0"/>
              </a:rPr>
              <a:t>Reputação do </a:t>
            </a:r>
            <a:r>
              <a:rPr lang="pt-PT" sz="1900" b="1" dirty="0" smtClean="0">
                <a:latin typeface="Gabriola" panose="04040605051002020D02" pitchFamily="82" charset="0"/>
              </a:rPr>
              <a:t>remetente: </a:t>
            </a:r>
            <a:r>
              <a:rPr lang="pt-PT" sz="1900" dirty="0" smtClean="0">
                <a:latin typeface="Gabriola" panose="04040605051002020D02" pitchFamily="82" charset="0"/>
              </a:rPr>
              <a:t>A </a:t>
            </a:r>
            <a:r>
              <a:rPr lang="pt-PT" sz="1900" dirty="0">
                <a:latin typeface="Gabriola" panose="04040605051002020D02" pitchFamily="82" charset="0"/>
              </a:rPr>
              <a:t>reputação do remetente se baseia em dados persistentes sobre o endereço IP do servidor do remetente para determinar qual </a:t>
            </a:r>
            <a:r>
              <a:rPr lang="pt-PT" sz="1900" dirty="0" smtClean="0">
                <a:latin typeface="Gabriola" panose="04040605051002020D02" pitchFamily="82" charset="0"/>
              </a:rPr>
              <a:t>acção </a:t>
            </a:r>
            <a:r>
              <a:rPr lang="pt-PT" sz="1900" dirty="0">
                <a:latin typeface="Gabriola" panose="04040605051002020D02" pitchFamily="82" charset="0"/>
              </a:rPr>
              <a:t>tomar em uma mensagem de entrada, caso necessário. O Agente de Análise de Protocolo é o agente subjacente que implementa a funcionalidade de reputação do remetente. Um nível de reputação do remetente (SRL) é calculado a partir de diversas características do remetente derivadas de análise de mensagem e testes externos</a:t>
            </a:r>
            <a:r>
              <a:rPr lang="pt-PT" sz="1900" dirty="0" smtClean="0">
                <a:latin typeface="Gabriola" panose="04040605051002020D02" pitchFamily="82" charset="0"/>
              </a:rPr>
              <a:t>.</a:t>
            </a:r>
          </a:p>
          <a:p>
            <a:endParaRPr lang="pt-PT" sz="1900" dirty="0">
              <a:latin typeface="Gabriola" panose="04040605051002020D02" pitchFamily="82" charset="0"/>
            </a:endParaRPr>
          </a:p>
          <a:p>
            <a:r>
              <a:rPr lang="pt-PT" sz="1900" b="1" dirty="0">
                <a:latin typeface="Gabriola" panose="04040605051002020D02" pitchFamily="82" charset="0"/>
              </a:rPr>
              <a:t>Filtragem de </a:t>
            </a:r>
            <a:r>
              <a:rPr lang="pt-PT" sz="1900" b="1" dirty="0" smtClean="0">
                <a:latin typeface="Gabriola" panose="04040605051002020D02" pitchFamily="82" charset="0"/>
              </a:rPr>
              <a:t>anexo: </a:t>
            </a:r>
            <a:r>
              <a:rPr lang="pt-PT" sz="1900" dirty="0" smtClean="0">
                <a:latin typeface="Gabriola" panose="04040605051002020D02" pitchFamily="82" charset="0"/>
              </a:rPr>
              <a:t>A </a:t>
            </a:r>
            <a:r>
              <a:rPr lang="pt-PT" sz="1900" dirty="0">
                <a:latin typeface="Gabriola" panose="04040605051002020D02" pitchFamily="82" charset="0"/>
              </a:rPr>
              <a:t>filtragem de anexo filtra mensagens com base no nome do arquivo, na extensão de nome de arquivo ou no tipo de conteúdo MIME do anexo. Você pode configurar a filtragem de anexo para bloquear uma mensagem e seu anexo, remover o anexo e permitir que a mensagem seja transmitida ou excluir silenciosamente a mensagem e seu anexo.</a:t>
            </a:r>
            <a:endParaRPr lang="pt-PT" sz="1900" dirty="0">
              <a:latin typeface="Gabriola" panose="04040605051002020D02" pitchFamily="82" charset="0"/>
            </a:endParaRPr>
          </a:p>
        </p:txBody>
      </p:sp>
    </p:spTree>
    <p:extLst>
      <p:ext uri="{BB962C8B-B14F-4D97-AF65-F5344CB8AC3E}">
        <p14:creationId xmlns:p14="http://schemas.microsoft.com/office/powerpoint/2010/main" val="205831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188640"/>
            <a:ext cx="9144000" cy="2723823"/>
          </a:xfrm>
          <a:prstGeom prst="rect">
            <a:avLst/>
          </a:prstGeom>
          <a:noFill/>
        </p:spPr>
        <p:txBody>
          <a:bodyPr wrap="square" rtlCol="0">
            <a:spAutoFit/>
          </a:bodyPr>
          <a:lstStyle/>
          <a:p>
            <a:r>
              <a:rPr lang="pt-PT" sz="1900" b="1" dirty="0">
                <a:latin typeface="Gabriola" panose="04040605051002020D02" pitchFamily="82" charset="0"/>
              </a:rPr>
              <a:t>Microsoft </a:t>
            </a:r>
            <a:r>
              <a:rPr lang="pt-PT" sz="1900" b="1" dirty="0" err="1">
                <a:latin typeface="Gabriola" panose="04040605051002020D02" pitchFamily="82" charset="0"/>
              </a:rPr>
              <a:t>ForeFront</a:t>
            </a:r>
            <a:r>
              <a:rPr lang="pt-PT" sz="1900" b="1" dirty="0">
                <a:latin typeface="Gabriola" panose="04040605051002020D02" pitchFamily="82" charset="0"/>
              </a:rPr>
              <a:t> </a:t>
            </a:r>
            <a:r>
              <a:rPr lang="pt-PT" sz="1900" b="1" dirty="0" err="1">
                <a:latin typeface="Gabriola" panose="04040605051002020D02" pitchFamily="82" charset="0"/>
              </a:rPr>
              <a:t>Protection</a:t>
            </a:r>
            <a:r>
              <a:rPr lang="pt-PT" sz="1900" b="1" dirty="0">
                <a:latin typeface="Gabriola" panose="04040605051002020D02" pitchFamily="82" charset="0"/>
              </a:rPr>
              <a:t> 2010 para Exchange </a:t>
            </a:r>
            <a:r>
              <a:rPr lang="pt-PT" sz="1900" b="1" dirty="0" smtClean="0">
                <a:latin typeface="Gabriola" panose="04040605051002020D02" pitchFamily="82" charset="0"/>
              </a:rPr>
              <a:t>Server: </a:t>
            </a:r>
            <a:r>
              <a:rPr lang="pt-PT" sz="1900" dirty="0" err="1" smtClean="0">
                <a:latin typeface="Gabriola" panose="04040605051002020D02" pitchFamily="82" charset="0"/>
              </a:rPr>
              <a:t>Forefront</a:t>
            </a:r>
            <a:r>
              <a:rPr lang="pt-PT" sz="1900" dirty="0">
                <a:latin typeface="Gabriola" panose="04040605051002020D02" pitchFamily="82" charset="0"/>
              </a:rPr>
              <a:t> </a:t>
            </a:r>
            <a:r>
              <a:rPr lang="pt-PT" sz="1900" dirty="0" err="1">
                <a:latin typeface="Gabriola" panose="04040605051002020D02" pitchFamily="82" charset="0"/>
              </a:rPr>
              <a:t>Protection</a:t>
            </a:r>
            <a:r>
              <a:rPr lang="pt-PT" sz="1900" dirty="0">
                <a:latin typeface="Gabriola" panose="04040605051002020D02" pitchFamily="82" charset="0"/>
              </a:rPr>
              <a:t> 2010 para Exchange Server (FPE) é um pacote de software antivírus altamente integrado ao Exchange 2010 e oferece </a:t>
            </a:r>
            <a:r>
              <a:rPr lang="pt-PT" sz="1900" dirty="0" smtClean="0">
                <a:latin typeface="Gabriola" panose="04040605051002020D02" pitchFamily="82" charset="0"/>
              </a:rPr>
              <a:t>protecção </a:t>
            </a:r>
            <a:r>
              <a:rPr lang="pt-PT" sz="1900" dirty="0">
                <a:latin typeface="Gabriola" panose="04040605051002020D02" pitchFamily="82" charset="0"/>
              </a:rPr>
              <a:t>antivírus para o ambiente do Exchange. A </a:t>
            </a:r>
            <a:r>
              <a:rPr lang="pt-PT" sz="1900" dirty="0" smtClean="0">
                <a:latin typeface="Gabriola" panose="04040605051002020D02" pitchFamily="82" charset="0"/>
              </a:rPr>
              <a:t>protecção </a:t>
            </a:r>
            <a:r>
              <a:rPr lang="pt-PT" sz="1900" dirty="0">
                <a:latin typeface="Gabriola" panose="04040605051002020D02" pitchFamily="82" charset="0"/>
              </a:rPr>
              <a:t>antivírus fornecida pelo FPE não depende de idioma. No entanto, a instalação, a administração do produto e as notificações ao usuário final estão disponíveis em 11 idiomas do servidor. </a:t>
            </a:r>
          </a:p>
          <a:p>
            <a:r>
              <a:rPr lang="pt-PT" sz="1900" b="1" dirty="0">
                <a:latin typeface="Gabriola" panose="04040605051002020D02" pitchFamily="82" charset="0"/>
              </a:rPr>
              <a:t>Filtragem de lixo </a:t>
            </a:r>
            <a:r>
              <a:rPr lang="pt-PT" sz="1900" b="1" dirty="0" smtClean="0">
                <a:latin typeface="Gabriola" panose="04040605051002020D02" pitchFamily="82" charset="0"/>
              </a:rPr>
              <a:t>electrónico </a:t>
            </a:r>
            <a:r>
              <a:rPr lang="pt-PT" sz="1900" b="1" dirty="0">
                <a:latin typeface="Gabriola" panose="04040605051002020D02" pitchFamily="82" charset="0"/>
              </a:rPr>
              <a:t>do Outlook</a:t>
            </a:r>
            <a:r>
              <a:rPr lang="pt-PT" sz="1900" dirty="0">
                <a:latin typeface="Gabriola" panose="04040605051002020D02" pitchFamily="82" charset="0"/>
              </a:rPr>
              <a:t> </a:t>
            </a:r>
            <a:r>
              <a:rPr lang="pt-PT" sz="1900" dirty="0" smtClean="0">
                <a:latin typeface="Gabriola" panose="04040605051002020D02" pitchFamily="82" charset="0"/>
              </a:rPr>
              <a:t>: O </a:t>
            </a:r>
            <a:r>
              <a:rPr lang="pt-PT" sz="1900" dirty="0">
                <a:latin typeface="Gabriola" panose="04040605051002020D02" pitchFamily="82" charset="0"/>
              </a:rPr>
              <a:t>filtro de lixo </a:t>
            </a:r>
            <a:r>
              <a:rPr lang="pt-PT" sz="1900" dirty="0" smtClean="0">
                <a:latin typeface="Gabriola" panose="04040605051002020D02" pitchFamily="82" charset="0"/>
              </a:rPr>
              <a:t>electrónico </a:t>
            </a:r>
            <a:r>
              <a:rPr lang="pt-PT" sz="1900" dirty="0">
                <a:latin typeface="Gabriola" panose="04040605051002020D02" pitchFamily="82" charset="0"/>
              </a:rPr>
              <a:t>do Outlook usa tecnologia avançada para avaliar se uma mensagem deve ser tratada como lixo </a:t>
            </a:r>
            <a:r>
              <a:rPr lang="pt-PT" sz="1900" dirty="0" smtClean="0">
                <a:latin typeface="Gabriola" panose="04040605051002020D02" pitchFamily="82" charset="0"/>
              </a:rPr>
              <a:t>electrónico </a:t>
            </a:r>
            <a:r>
              <a:rPr lang="pt-PT" sz="1900" dirty="0">
                <a:latin typeface="Gabriola" panose="04040605051002020D02" pitchFamily="82" charset="0"/>
              </a:rPr>
              <a:t>baseando-se em vários </a:t>
            </a:r>
            <a:r>
              <a:rPr lang="pt-PT" sz="1900" dirty="0" smtClean="0">
                <a:latin typeface="Gabriola" panose="04040605051002020D02" pitchFamily="82" charset="0"/>
              </a:rPr>
              <a:t>factores, </a:t>
            </a:r>
            <a:r>
              <a:rPr lang="pt-PT" sz="1900" dirty="0">
                <a:latin typeface="Gabriola" panose="04040605051002020D02" pitchFamily="82" charset="0"/>
              </a:rPr>
              <a:t>como a hora em que a mensagem foi enviada, o conteúdo e a estrutura da mensagem e os </a:t>
            </a:r>
            <a:r>
              <a:rPr lang="pt-PT" sz="1900" dirty="0" smtClean="0">
                <a:latin typeface="Gabriola" panose="04040605051002020D02" pitchFamily="82" charset="0"/>
              </a:rPr>
              <a:t>meta dados colectados </a:t>
            </a:r>
            <a:r>
              <a:rPr lang="pt-PT" sz="1900" dirty="0">
                <a:latin typeface="Gabriola" panose="04040605051002020D02" pitchFamily="82" charset="0"/>
              </a:rPr>
              <a:t>pelos filtros </a:t>
            </a:r>
            <a:r>
              <a:rPr lang="pt-PT" sz="1900" dirty="0" smtClean="0">
                <a:latin typeface="Gabriola" panose="04040605051002020D02" pitchFamily="82" charset="0"/>
              </a:rPr>
              <a:t>anti spam </a:t>
            </a:r>
            <a:r>
              <a:rPr lang="pt-PT" sz="1900" dirty="0">
                <a:latin typeface="Gabriola" panose="04040605051002020D02" pitchFamily="82" charset="0"/>
              </a:rPr>
              <a:t>do Exchange Server. As mensagens capturadas pelo filtro são movidas para uma pasta especial de Lixo </a:t>
            </a:r>
            <a:r>
              <a:rPr lang="pt-PT" sz="1900" dirty="0" smtClean="0">
                <a:latin typeface="Gabriola" panose="04040605051002020D02" pitchFamily="82" charset="0"/>
              </a:rPr>
              <a:t>Electrónico, </a:t>
            </a:r>
            <a:r>
              <a:rPr lang="pt-PT" sz="1900" dirty="0">
                <a:latin typeface="Gabriola" panose="04040605051002020D02" pitchFamily="82" charset="0"/>
              </a:rPr>
              <a:t>onde o destinatário pode </a:t>
            </a:r>
            <a:r>
              <a:rPr lang="pt-PT" sz="1900" dirty="0" smtClean="0">
                <a:latin typeface="Gabriola" panose="04040605051002020D02" pitchFamily="82" charset="0"/>
              </a:rPr>
              <a:t>acossá-las </a:t>
            </a:r>
            <a:r>
              <a:rPr lang="pt-PT" sz="1900" dirty="0">
                <a:latin typeface="Gabriola" panose="04040605051002020D02" pitchFamily="82" charset="0"/>
              </a:rPr>
              <a:t>mais tarde.</a:t>
            </a:r>
          </a:p>
        </p:txBody>
      </p:sp>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2915764"/>
            <a:ext cx="3460838" cy="2592288"/>
          </a:xfrm>
          <a:prstGeom prst="rect">
            <a:avLst/>
          </a:prstGeom>
        </p:spPr>
      </p:pic>
      <p:pic>
        <p:nvPicPr>
          <p:cNvPr id="6" name="Image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9952" y="3429000"/>
            <a:ext cx="4775200" cy="3175000"/>
          </a:xfrm>
          <a:prstGeom prst="rect">
            <a:avLst/>
          </a:prstGeom>
        </p:spPr>
      </p:pic>
    </p:spTree>
    <p:extLst>
      <p:ext uri="{BB962C8B-B14F-4D97-AF65-F5344CB8AC3E}">
        <p14:creationId xmlns:p14="http://schemas.microsoft.com/office/powerpoint/2010/main" val="187300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p:cNvSpPr>
          <p:nvPr/>
        </p:nvSpPr>
        <p:spPr>
          <a:xfrm>
            <a:off x="-12468" y="-315416"/>
            <a:ext cx="5520572"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Carimbos anti spam</a:t>
            </a:r>
            <a:endParaRPr lang="pt-PT" sz="4500" dirty="0">
              <a:latin typeface="Britannic Bold" panose="020B0903060703020204" pitchFamily="34" charset="0"/>
            </a:endParaRPr>
          </a:p>
        </p:txBody>
      </p:sp>
      <p:sp>
        <p:nvSpPr>
          <p:cNvPr id="5" name="CaixaDeTexto 4"/>
          <p:cNvSpPr txBox="1"/>
          <p:nvPr/>
        </p:nvSpPr>
        <p:spPr>
          <a:xfrm>
            <a:off x="0" y="1119438"/>
            <a:ext cx="9144000" cy="1862048"/>
          </a:xfrm>
          <a:prstGeom prst="rect">
            <a:avLst/>
          </a:prstGeom>
          <a:noFill/>
        </p:spPr>
        <p:txBody>
          <a:bodyPr wrap="square" rtlCol="0">
            <a:spAutoFit/>
          </a:bodyPr>
          <a:lstStyle/>
          <a:p>
            <a:r>
              <a:rPr lang="pt-PT" sz="1900" dirty="0">
                <a:latin typeface="Gabriola" panose="04040605051002020D02" pitchFamily="82" charset="0"/>
              </a:rPr>
              <a:t>Carimbos </a:t>
            </a:r>
            <a:r>
              <a:rPr lang="pt-PT" sz="1900" dirty="0" smtClean="0">
                <a:latin typeface="Gabriola" panose="04040605051002020D02" pitchFamily="82" charset="0"/>
              </a:rPr>
              <a:t>anti spam </a:t>
            </a:r>
            <a:r>
              <a:rPr lang="pt-PT" sz="1900" dirty="0">
                <a:latin typeface="Gabriola" panose="04040605051002020D02" pitchFamily="82" charset="0"/>
              </a:rPr>
              <a:t>ajudam a diagnosticar problemas relacionados a spam através da aplicação de </a:t>
            </a:r>
            <a:r>
              <a:rPr lang="pt-PT" sz="1900" dirty="0" smtClean="0">
                <a:latin typeface="Gabriola" panose="04040605051002020D02" pitchFamily="82" charset="0"/>
              </a:rPr>
              <a:t>meta dados </a:t>
            </a:r>
            <a:r>
              <a:rPr lang="pt-PT" sz="1900" dirty="0">
                <a:latin typeface="Gabriola" panose="04040605051002020D02" pitchFamily="82" charset="0"/>
              </a:rPr>
              <a:t>de diagnóstico, ou carimbos, como informações específicas do remetente, resultados de validação do quebra-cabeça e resultados da filtragem de conteúdo, a mensagens na medida em que elas passam pelos recursos </a:t>
            </a:r>
            <a:r>
              <a:rPr lang="pt-PT" sz="1900" dirty="0" smtClean="0">
                <a:latin typeface="Gabriola" panose="04040605051002020D02" pitchFamily="82" charset="0"/>
              </a:rPr>
              <a:t>anti spam </a:t>
            </a:r>
            <a:r>
              <a:rPr lang="pt-PT" sz="1900" dirty="0">
                <a:latin typeface="Gabriola" panose="04040605051002020D02" pitchFamily="82" charset="0"/>
              </a:rPr>
              <a:t>que filtram mensagens de entrada provenientes da Internet. Esses carimbos ficam visíveis para o cliente de email do usuário final e codificam as informações específicas do remetente, a versão do arquivo de definição de filtro de spam, os resultados de validação de quebra-cabeça do Outlook e os resultados de filtragem de conteúdo</a:t>
            </a:r>
            <a:r>
              <a:rPr lang="pt-PT" sz="2000" dirty="0"/>
              <a:t>.</a:t>
            </a:r>
            <a:endParaRPr lang="pt-PT" sz="1900" dirty="0">
              <a:latin typeface="Gabriola" panose="04040605051002020D02" pitchFamily="82" charset="0"/>
            </a:endParaRPr>
          </a:p>
        </p:txBody>
      </p:sp>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539" y="3212976"/>
            <a:ext cx="3900090" cy="3034905"/>
          </a:xfrm>
          <a:prstGeom prst="rect">
            <a:avLst/>
          </a:prstGeom>
        </p:spPr>
      </p:pic>
      <p:pic>
        <p:nvPicPr>
          <p:cNvPr id="7" name="Image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3058045"/>
            <a:ext cx="3733368" cy="3344765"/>
          </a:xfrm>
          <a:prstGeom prst="rect">
            <a:avLst/>
          </a:prstGeom>
        </p:spPr>
      </p:pic>
    </p:spTree>
    <p:extLst>
      <p:ext uri="{BB962C8B-B14F-4D97-AF65-F5344CB8AC3E}">
        <p14:creationId xmlns:p14="http://schemas.microsoft.com/office/powerpoint/2010/main" val="136253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txBox="1">
            <a:spLocks/>
          </p:cNvSpPr>
          <p:nvPr/>
        </p:nvSpPr>
        <p:spPr>
          <a:xfrm>
            <a:off x="-12468" y="-315416"/>
            <a:ext cx="811286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PT" sz="4500" dirty="0" smtClean="0">
                <a:latin typeface="Britannic Bold" panose="020B0903060703020204" pitchFamily="34" charset="0"/>
              </a:rPr>
              <a:t>O que é um Filtro de Conteúdo</a:t>
            </a:r>
            <a:endParaRPr lang="pt-PT" sz="4500" dirty="0">
              <a:latin typeface="Britannic Bold" panose="020B0903060703020204" pitchFamily="34" charset="0"/>
            </a:endParaRPr>
          </a:p>
        </p:txBody>
      </p:sp>
      <p:sp>
        <p:nvSpPr>
          <p:cNvPr id="5" name="CaixaDeTexto 4"/>
          <p:cNvSpPr txBox="1"/>
          <p:nvPr/>
        </p:nvSpPr>
        <p:spPr>
          <a:xfrm>
            <a:off x="0" y="1119438"/>
            <a:ext cx="9144000" cy="677108"/>
          </a:xfrm>
          <a:prstGeom prst="rect">
            <a:avLst/>
          </a:prstGeom>
          <a:noFill/>
        </p:spPr>
        <p:txBody>
          <a:bodyPr wrap="square" rtlCol="0">
            <a:spAutoFit/>
          </a:bodyPr>
          <a:lstStyle/>
          <a:p>
            <a:r>
              <a:rPr lang="pt-PT" sz="1900" dirty="0" smtClean="0">
                <a:latin typeface="Gabriola" panose="04040605051002020D02" pitchFamily="82" charset="0"/>
              </a:rPr>
              <a:t>Filtro de conteúdo como o nome já diz, é o método para permitir/negar acesso a informações em redes de computadores através do conteúdo da sua informação. </a:t>
            </a:r>
            <a:endParaRPr lang="pt-PT" sz="1900" dirty="0">
              <a:latin typeface="Gabriola" panose="04040605051002020D02" pitchFamily="82" charset="0"/>
            </a:endParaRPr>
          </a:p>
        </p:txBody>
      </p:sp>
      <p:sp>
        <p:nvSpPr>
          <p:cNvPr id="7" name="Título 3"/>
          <p:cNvSpPr txBox="1">
            <a:spLocks/>
          </p:cNvSpPr>
          <p:nvPr/>
        </p:nvSpPr>
        <p:spPr>
          <a:xfrm>
            <a:off x="-12468" y="1818034"/>
            <a:ext cx="9156468"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t-PT" sz="4500" dirty="0" smtClean="0">
                <a:latin typeface="Britannic Bold" panose="020B0903060703020204" pitchFamily="34" charset="0"/>
              </a:rPr>
              <a:t>Para que serve um filtro de conteúdo</a:t>
            </a:r>
            <a:endParaRPr lang="pt-PT" sz="4500" dirty="0">
              <a:latin typeface="Britannic Bold" panose="020B0903060703020204" pitchFamily="34" charset="0"/>
            </a:endParaRPr>
          </a:p>
        </p:txBody>
      </p:sp>
      <p:sp>
        <p:nvSpPr>
          <p:cNvPr id="8" name="CaixaDeTexto 7"/>
          <p:cNvSpPr txBox="1"/>
          <p:nvPr/>
        </p:nvSpPr>
        <p:spPr>
          <a:xfrm>
            <a:off x="-12468" y="3288059"/>
            <a:ext cx="9144000" cy="1261884"/>
          </a:xfrm>
          <a:prstGeom prst="rect">
            <a:avLst/>
          </a:prstGeom>
          <a:noFill/>
        </p:spPr>
        <p:txBody>
          <a:bodyPr wrap="square" rtlCol="0">
            <a:spAutoFit/>
          </a:bodyPr>
          <a:lstStyle/>
          <a:p>
            <a:r>
              <a:rPr lang="pt-PT" sz="1900" dirty="0" smtClean="0">
                <a:latin typeface="Gabriola" panose="04040605051002020D02" pitchFamily="82" charset="0"/>
              </a:rPr>
              <a:t>Basicamente esses filtros capturam as palavras dentro de pacotes de dados e comparam com palavras-chave de listas de negação e listas de libertação de acesso. Se há uma palavra-chave numa das listas ele permite ou nega acesso a informação. Existem linhas intermediarias que liberam acesso vindos de um determinado grupo de origem de requisição e nega para outrem.  </a:t>
            </a:r>
            <a:endParaRPr lang="pt-PT" sz="1900" dirty="0">
              <a:latin typeface="Gabriola" panose="04040605051002020D02" pitchFamily="82" charset="0"/>
            </a:endParaRPr>
          </a:p>
        </p:txBody>
      </p:sp>
      <p:pic>
        <p:nvPicPr>
          <p:cNvPr id="9" name="Image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2305" y="4293096"/>
            <a:ext cx="2395001" cy="2395001"/>
          </a:xfrm>
          <a:prstGeom prst="rect">
            <a:avLst/>
          </a:prstGeom>
        </p:spPr>
      </p:pic>
    </p:spTree>
    <p:extLst>
      <p:ext uri="{BB962C8B-B14F-4D97-AF65-F5344CB8AC3E}">
        <p14:creationId xmlns:p14="http://schemas.microsoft.com/office/powerpoint/2010/main" val="388521015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1211</Words>
  <Application>Microsoft Office PowerPoint</Application>
  <PresentationFormat>Apresentação no Ecrã (4:3)</PresentationFormat>
  <Paragraphs>58</Paragraphs>
  <Slides>12</Slides>
  <Notes>0</Notes>
  <HiddenSlides>0</HiddenSlides>
  <MMClips>0</MMClips>
  <ScaleCrop>false</ScaleCrop>
  <HeadingPairs>
    <vt:vector size="4" baseType="variant">
      <vt:variant>
        <vt:lpstr>Tema</vt:lpstr>
      </vt:variant>
      <vt:variant>
        <vt:i4>1</vt:i4>
      </vt:variant>
      <vt:variant>
        <vt:lpstr>Títulos dos diapositivos</vt:lpstr>
      </vt:variant>
      <vt:variant>
        <vt:i4>12</vt:i4>
      </vt:variant>
    </vt:vector>
  </HeadingPairs>
  <TitlesOfParts>
    <vt:vector size="13" baseType="lpstr">
      <vt:lpstr>Tema do Office</vt:lpstr>
      <vt:lpstr>Descriminados sobre antivírus</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Descriminados sobre antivírus</dc:title>
  <dc:creator>ALUNOS</dc:creator>
  <cp:lastModifiedBy>ALUNOS</cp:lastModifiedBy>
  <cp:revision>25</cp:revision>
  <dcterms:created xsi:type="dcterms:W3CDTF">2017-03-20T08:40:48Z</dcterms:created>
  <dcterms:modified xsi:type="dcterms:W3CDTF">2017-03-24T12:44:06Z</dcterms:modified>
</cp:coreProperties>
</file>