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9" r:id="rId20"/>
    <p:sldId id="274" r:id="rId21"/>
    <p:sldId id="275" r:id="rId22"/>
    <p:sldId id="276" r:id="rId23"/>
    <p:sldId id="277" r:id="rId24"/>
    <p:sldId id="278" r:id="rId25"/>
    <p:sldId id="280" r:id="rId26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64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10C6-71D0-496A-881B-43FA67B4D824}" type="datetimeFigureOut">
              <a:rPr lang="pt-PT" smtClean="0"/>
              <a:t>17-02-2017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AAFFE-A7FA-461D-A9B8-0603B7C992E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17846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10C6-71D0-496A-881B-43FA67B4D824}" type="datetimeFigureOut">
              <a:rPr lang="pt-PT" smtClean="0"/>
              <a:t>17-02-2017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AAFFE-A7FA-461D-A9B8-0603B7C992E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87304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10C6-71D0-496A-881B-43FA67B4D824}" type="datetimeFigureOut">
              <a:rPr lang="pt-PT" smtClean="0"/>
              <a:t>17-02-2017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AAFFE-A7FA-461D-A9B8-0603B7C992E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76415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10C6-71D0-496A-881B-43FA67B4D824}" type="datetimeFigureOut">
              <a:rPr lang="pt-PT" smtClean="0"/>
              <a:t>17-02-2017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AAFFE-A7FA-461D-A9B8-0603B7C992E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08249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10C6-71D0-496A-881B-43FA67B4D824}" type="datetimeFigureOut">
              <a:rPr lang="pt-PT" smtClean="0"/>
              <a:t>17-02-2017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AAFFE-A7FA-461D-A9B8-0603B7C992E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46442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10C6-71D0-496A-881B-43FA67B4D824}" type="datetimeFigureOut">
              <a:rPr lang="pt-PT" smtClean="0"/>
              <a:t>17-02-2017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AAFFE-A7FA-461D-A9B8-0603B7C992E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8766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10C6-71D0-496A-881B-43FA67B4D824}" type="datetimeFigureOut">
              <a:rPr lang="pt-PT" smtClean="0"/>
              <a:t>17-02-2017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AAFFE-A7FA-461D-A9B8-0603B7C992E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29213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10C6-71D0-496A-881B-43FA67B4D824}" type="datetimeFigureOut">
              <a:rPr lang="pt-PT" smtClean="0"/>
              <a:t>17-02-2017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AAFFE-A7FA-461D-A9B8-0603B7C992E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37540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10C6-71D0-496A-881B-43FA67B4D824}" type="datetimeFigureOut">
              <a:rPr lang="pt-PT" smtClean="0"/>
              <a:t>17-02-2017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AAFFE-A7FA-461D-A9B8-0603B7C992E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40407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10C6-71D0-496A-881B-43FA67B4D824}" type="datetimeFigureOut">
              <a:rPr lang="pt-PT" smtClean="0"/>
              <a:t>17-02-2017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AAFFE-A7FA-461D-A9B8-0603B7C992E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06315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10C6-71D0-496A-881B-43FA67B4D824}" type="datetimeFigureOut">
              <a:rPr lang="pt-PT" smtClean="0"/>
              <a:t>17-02-2017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AAFFE-A7FA-461D-A9B8-0603B7C992E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93640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B10C6-71D0-496A-881B-43FA67B4D824}" type="datetimeFigureOut">
              <a:rPr lang="pt-PT" smtClean="0"/>
              <a:t>17-02-2017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AAFFE-A7FA-461D-A9B8-0603B7C992E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64314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-7596" y="-201265"/>
            <a:ext cx="9144000" cy="1470025"/>
          </a:xfrm>
        </p:spPr>
        <p:txBody>
          <a:bodyPr>
            <a:noAutofit/>
          </a:bodyPr>
          <a:lstStyle/>
          <a:p>
            <a:r>
              <a:rPr lang="pt-PT" sz="6000" dirty="0" smtClean="0">
                <a:solidFill>
                  <a:schemeClr val="bg1"/>
                </a:solidFill>
                <a:latin typeface="Forte" panose="03060902040502070203" pitchFamily="66" charset="0"/>
              </a:rPr>
              <a:t>Escalonamento da CPU</a:t>
            </a:r>
            <a:endParaRPr lang="pt-PT" sz="6000" dirty="0">
              <a:solidFill>
                <a:schemeClr val="bg1"/>
              </a:solidFill>
              <a:latin typeface="Forte" panose="03060902040502070203" pitchFamily="66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-7596" y="1268760"/>
            <a:ext cx="9144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5000" dirty="0" smtClean="0">
                <a:solidFill>
                  <a:schemeClr val="bg1"/>
                </a:solidFill>
                <a:latin typeface="Forte" panose="03060902040502070203" pitchFamily="66" charset="0"/>
              </a:rPr>
              <a:t>Redes de Comunicação</a:t>
            </a:r>
            <a:endParaRPr lang="pt-PT" sz="5000" dirty="0">
              <a:solidFill>
                <a:schemeClr val="bg1"/>
              </a:solidFill>
              <a:latin typeface="Forte" panose="03060902040502070203" pitchFamily="66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4925" y="2420888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4000" dirty="0" smtClean="0">
                <a:solidFill>
                  <a:schemeClr val="bg1"/>
                </a:solidFill>
                <a:latin typeface="Forte" panose="03060902040502070203" pitchFamily="66" charset="0"/>
              </a:rPr>
              <a:t>Escola Secundária Padre António Macedo</a:t>
            </a:r>
            <a:endParaRPr lang="pt-PT" sz="4000" dirty="0">
              <a:solidFill>
                <a:schemeClr val="bg1"/>
              </a:solidFill>
              <a:latin typeface="Forte" panose="03060902040502070203" pitchFamily="66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0" y="3861048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4000" dirty="0" smtClean="0">
                <a:solidFill>
                  <a:schemeClr val="bg1"/>
                </a:solidFill>
                <a:latin typeface="Forte" panose="03060902040502070203" pitchFamily="66" charset="0"/>
              </a:rPr>
              <a:t>Curso Profissional de Gestão e Programação de Sistemas Informáticos</a:t>
            </a:r>
            <a:endParaRPr lang="pt-PT" sz="4000" dirty="0">
              <a:solidFill>
                <a:schemeClr val="bg1"/>
              </a:solidFill>
              <a:latin typeface="Forte" panose="03060902040502070203" pitchFamily="66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-7596" y="5838139"/>
            <a:ext cx="24193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000" dirty="0" smtClean="0">
                <a:solidFill>
                  <a:schemeClr val="bg1"/>
                </a:solidFill>
                <a:latin typeface="Forte" panose="03060902040502070203" pitchFamily="66" charset="0"/>
              </a:rPr>
              <a:t>Docente:</a:t>
            </a:r>
          </a:p>
          <a:p>
            <a:r>
              <a:rPr lang="pt-PT" sz="3000" dirty="0" smtClean="0">
                <a:solidFill>
                  <a:schemeClr val="bg1"/>
                </a:solidFill>
                <a:latin typeface="Forte" panose="03060902040502070203" pitchFamily="66" charset="0"/>
              </a:rPr>
              <a:t>Zulmira Fino</a:t>
            </a:r>
            <a:endParaRPr lang="pt-PT" sz="3000" dirty="0">
              <a:solidFill>
                <a:schemeClr val="bg1"/>
              </a:solidFill>
              <a:latin typeface="Forte" panose="03060902040502070203" pitchFamily="66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6173116" y="5385137"/>
            <a:ext cx="29878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3000" dirty="0" smtClean="0">
                <a:solidFill>
                  <a:schemeClr val="bg1"/>
                </a:solidFill>
                <a:latin typeface="Forte" panose="03060902040502070203" pitchFamily="66" charset="0"/>
              </a:rPr>
              <a:t>Discente:</a:t>
            </a:r>
          </a:p>
          <a:p>
            <a:pPr algn="r"/>
            <a:r>
              <a:rPr lang="pt-PT" sz="3000" dirty="0" smtClean="0">
                <a:solidFill>
                  <a:schemeClr val="bg1"/>
                </a:solidFill>
                <a:latin typeface="Forte" panose="03060902040502070203" pitchFamily="66" charset="0"/>
              </a:rPr>
              <a:t>Joana Branco</a:t>
            </a:r>
          </a:p>
          <a:p>
            <a:pPr algn="r"/>
            <a:r>
              <a:rPr lang="pt-PT" sz="3000" dirty="0" smtClean="0">
                <a:solidFill>
                  <a:schemeClr val="bg1"/>
                </a:solidFill>
                <a:latin typeface="Forte" panose="03060902040502070203" pitchFamily="66" charset="0"/>
              </a:rPr>
              <a:t>Nº2 / 12ºH</a:t>
            </a:r>
            <a:endParaRPr lang="pt-PT" sz="3000" dirty="0">
              <a:solidFill>
                <a:schemeClr val="bg1"/>
              </a:solidFill>
              <a:latin typeface="Forte" panose="0306090204050207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725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-2132" y="-171400"/>
            <a:ext cx="7454452" cy="1143000"/>
          </a:xfrm>
        </p:spPr>
        <p:txBody>
          <a:bodyPr>
            <a:normAutofit/>
          </a:bodyPr>
          <a:lstStyle/>
          <a:p>
            <a:r>
              <a:rPr lang="pt-PT" sz="4500" dirty="0" err="1" smtClean="0">
                <a:solidFill>
                  <a:srgbClr val="00B0F0"/>
                </a:solidFill>
                <a:latin typeface="Forte" panose="03060902040502070203" pitchFamily="66" charset="0"/>
              </a:rPr>
              <a:t>First</a:t>
            </a:r>
            <a:r>
              <a:rPr lang="pt-PT" sz="4500" dirty="0" smtClean="0">
                <a:solidFill>
                  <a:srgbClr val="00B0F0"/>
                </a:solidFill>
                <a:latin typeface="Forte" panose="03060902040502070203" pitchFamily="66" charset="0"/>
              </a:rPr>
              <a:t>-Come, </a:t>
            </a:r>
            <a:r>
              <a:rPr lang="pt-PT" sz="4500" dirty="0" err="1" smtClean="0">
                <a:solidFill>
                  <a:srgbClr val="00B0F0"/>
                </a:solidFill>
                <a:latin typeface="Forte" panose="03060902040502070203" pitchFamily="66" charset="0"/>
              </a:rPr>
              <a:t>First-Served</a:t>
            </a:r>
            <a:r>
              <a:rPr lang="pt-PT" sz="4500" dirty="0" smtClean="0">
                <a:solidFill>
                  <a:srgbClr val="00B0F0"/>
                </a:solidFill>
                <a:latin typeface="Forte" panose="03060902040502070203" pitchFamily="66" charset="0"/>
              </a:rPr>
              <a:t> (FCFS)</a:t>
            </a:r>
            <a:endParaRPr lang="pt-PT" sz="4500" dirty="0">
              <a:solidFill>
                <a:srgbClr val="00B0F0"/>
              </a:solidFill>
              <a:latin typeface="Forte" panose="03060902040502070203" pitchFamily="66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0" y="988495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O algoritmo mais simples: processos são seleccionados ou servidos pela ordem de chegada à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ready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.</a:t>
            </a:r>
          </a:p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Assim que a CPU é libertada, o processo à cabeça da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ready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 é seleccionado e despachado para a CPU.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1773" y="1696381"/>
            <a:ext cx="2787740" cy="864096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-16357" y="2566789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Suponha que os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precessos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 chegam pela ordem: P1, P2, P3. </a:t>
            </a:r>
            <a:endParaRPr lang="pt-PT" sz="2000" b="1" dirty="0">
              <a:solidFill>
                <a:schemeClr val="bg1"/>
              </a:solidFill>
              <a:latin typeface="Gabriola" panose="04040605051002020D02" pitchFamily="82" charset="0"/>
            </a:endParaRPr>
          </a:p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A carta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Grantt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 de escalonamento é:</a:t>
            </a: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094" y="3027936"/>
            <a:ext cx="2636748" cy="609653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-47789" y="3637589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Tempos de espera: P1 = 0; P2 = 24; P3 = 27.</a:t>
            </a:r>
          </a:p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TME: (0+24+27)/3 = 17</a:t>
            </a:r>
          </a:p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Suponha que os processos chegam pela ordem: P2, P3, P1</a:t>
            </a:r>
          </a:p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A carta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Grantt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 de escalonamento é: </a:t>
            </a: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1079" y="4725144"/>
            <a:ext cx="2629128" cy="678239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-16357" y="5416049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Tempos de espera: P1 = 6; P2 = 0; P3 = 3.</a:t>
            </a:r>
          </a:p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TME: (6+0+3)/3 = 3</a:t>
            </a:r>
          </a:p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Muito melhor que o caso anterior</a:t>
            </a:r>
          </a:p>
          <a:p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Convoy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effect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: processo curto antes de processo longo.</a:t>
            </a:r>
          </a:p>
        </p:txBody>
      </p:sp>
    </p:spTree>
    <p:extLst>
      <p:ext uri="{BB962C8B-B14F-4D97-AF65-F5344CB8AC3E}">
        <p14:creationId xmlns:p14="http://schemas.microsoft.com/office/powerpoint/2010/main" val="392761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-2132" y="-171400"/>
            <a:ext cx="4646140" cy="1143000"/>
          </a:xfrm>
        </p:spPr>
        <p:txBody>
          <a:bodyPr>
            <a:normAutofit/>
          </a:bodyPr>
          <a:lstStyle/>
          <a:p>
            <a:r>
              <a:rPr lang="pt-PT" sz="4500" dirty="0" smtClean="0">
                <a:solidFill>
                  <a:srgbClr val="00B0F0"/>
                </a:solidFill>
                <a:latin typeface="Forte" panose="03060902040502070203" pitchFamily="66" charset="0"/>
              </a:rPr>
              <a:t>Conclusões FCFS</a:t>
            </a:r>
            <a:endParaRPr lang="pt-PT" sz="4500" dirty="0">
              <a:solidFill>
                <a:srgbClr val="00B0F0"/>
              </a:solidFill>
              <a:latin typeface="Forte" panose="03060902040502070203" pitchFamily="66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0" y="1556792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O tempo médio de espera é, por vezes, bastante elevado, mas isto depende muito da duração e frequência dos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bursts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.</a:t>
            </a:r>
          </a:p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O algoritmo FCFS não é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preempetivo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. Não é, pois, adequado para sistemas interactivos ou de tempo real.</a:t>
            </a:r>
          </a:p>
          <a:p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Batch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Systems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- Pode ser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adquado</a:t>
            </a:r>
            <a:endParaRPr lang="pt-PT" sz="2000" b="1" dirty="0">
              <a:solidFill>
                <a:schemeClr val="bg1"/>
              </a:solidFill>
              <a:latin typeface="Gabriola" panose="04040605051002020D02" pitchFamily="82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3933056"/>
            <a:ext cx="34290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06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-2132" y="-171400"/>
            <a:ext cx="6014292" cy="1143000"/>
          </a:xfrm>
        </p:spPr>
        <p:txBody>
          <a:bodyPr>
            <a:normAutofit/>
          </a:bodyPr>
          <a:lstStyle/>
          <a:p>
            <a:r>
              <a:rPr lang="pt-PT" sz="4500" dirty="0" err="1" smtClean="0">
                <a:solidFill>
                  <a:srgbClr val="00B0F0"/>
                </a:solidFill>
                <a:latin typeface="Forte" panose="03060902040502070203" pitchFamily="66" charset="0"/>
              </a:rPr>
              <a:t>Shortest</a:t>
            </a:r>
            <a:r>
              <a:rPr lang="pt-PT" sz="4500" dirty="0" smtClean="0">
                <a:solidFill>
                  <a:srgbClr val="00B0F0"/>
                </a:solidFill>
                <a:latin typeface="Forte" panose="03060902040502070203" pitchFamily="66" charset="0"/>
              </a:rPr>
              <a:t>-Job-</a:t>
            </a:r>
            <a:r>
              <a:rPr lang="pt-PT" sz="4500" dirty="0" err="1" smtClean="0">
                <a:solidFill>
                  <a:srgbClr val="00B0F0"/>
                </a:solidFill>
                <a:latin typeface="Forte" panose="03060902040502070203" pitchFamily="66" charset="0"/>
              </a:rPr>
              <a:t>First</a:t>
            </a:r>
            <a:r>
              <a:rPr lang="pt-PT" sz="4500" dirty="0" smtClean="0">
                <a:solidFill>
                  <a:srgbClr val="00B0F0"/>
                </a:solidFill>
                <a:latin typeface="Forte" panose="03060902040502070203" pitchFamily="66" charset="0"/>
              </a:rPr>
              <a:t> (SJF)</a:t>
            </a:r>
            <a:endParaRPr lang="pt-PT" sz="4500" dirty="0">
              <a:solidFill>
                <a:srgbClr val="00B0F0"/>
              </a:solidFill>
              <a:latin typeface="Forte" panose="03060902040502070203" pitchFamily="66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0" y="1196752"/>
            <a:ext cx="9144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Associa-se a cada processo (ao PCB) o tempo do seu próximo CPU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burst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.</a:t>
            </a:r>
          </a:p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Usa-se estes tempos para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esclonar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/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selecionar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 o processo com a CPU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burst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 mais pequeno</a:t>
            </a:r>
          </a:p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Quando dois processos têm o mesmo CPU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burst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, o desempate faz-se por FCFS.</a:t>
            </a:r>
          </a:p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Dois esquemas: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Não-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preempetivo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: uma vez a CPU atribuía a um processo, este não pode ser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preempcionado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 até completar o seu CPU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burst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Preempetivo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: se um novo processo chega à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ready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 com um CPU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burst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 menor que o tempo restante do processo em execução, então há preempção. Este esquema é conhecido por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Shortest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-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Remaining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-Time-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First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 (SRTF).</a:t>
            </a:r>
          </a:p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SJF é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optimo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- uma vez que minimiza o tempo médio de espera de um dado conjunto de processos.</a:t>
            </a:r>
          </a:p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O problema está em determinar qual é o valor do próximo CPU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burst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 de um processo.</a:t>
            </a:r>
          </a:p>
        </p:txBody>
      </p:sp>
    </p:spTree>
    <p:extLst>
      <p:ext uri="{BB962C8B-B14F-4D97-AF65-F5344CB8AC3E}">
        <p14:creationId xmlns:p14="http://schemas.microsoft.com/office/powerpoint/2010/main" val="1396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-2132" y="-171400"/>
            <a:ext cx="2845940" cy="1143000"/>
          </a:xfrm>
        </p:spPr>
        <p:txBody>
          <a:bodyPr>
            <a:normAutofit/>
          </a:bodyPr>
          <a:lstStyle/>
          <a:p>
            <a:r>
              <a:rPr lang="pt-PT" sz="4500" dirty="0" smtClean="0">
                <a:solidFill>
                  <a:srgbClr val="00B0F0"/>
                </a:solidFill>
                <a:latin typeface="Forte" panose="03060902040502070203" pitchFamily="66" charset="0"/>
              </a:rPr>
              <a:t>Exemplos</a:t>
            </a:r>
            <a:endParaRPr lang="pt-PT" sz="4500" dirty="0">
              <a:solidFill>
                <a:srgbClr val="00B0F0"/>
              </a:solidFill>
              <a:latin typeface="Forte" panose="03060902040502070203" pitchFamily="66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0" y="798168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SJF não-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preemptivo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: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285792"/>
            <a:ext cx="2422697" cy="1080120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3565" y="2420888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SJF (não-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preemptivo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):</a:t>
            </a: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907" y="2996952"/>
            <a:ext cx="2405374" cy="79208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0" y="3933056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Tempo médio de espera: </a:t>
            </a:r>
          </a:p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- (0+6+3+7)/4 = 4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4499992" y="798168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SJF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preemptivo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:</a:t>
            </a: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1257493"/>
            <a:ext cx="2422697" cy="1080120"/>
          </a:xfrm>
          <a:prstGeom prst="rect">
            <a:avLst/>
          </a:prstGeom>
        </p:spPr>
      </p:pic>
      <p:sp>
        <p:nvSpPr>
          <p:cNvPr id="12" name="CaixaDeTexto 11"/>
          <p:cNvSpPr txBox="1"/>
          <p:nvPr/>
        </p:nvSpPr>
        <p:spPr>
          <a:xfrm>
            <a:off x="4499992" y="2492896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SJF (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preemptivo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):</a:t>
            </a:r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3019372"/>
            <a:ext cx="2422697" cy="792088"/>
          </a:xfrm>
          <a:prstGeom prst="rect">
            <a:avLst/>
          </a:prstGeom>
        </p:spPr>
      </p:pic>
      <p:sp>
        <p:nvSpPr>
          <p:cNvPr id="14" name="CaixaDeTexto 13"/>
          <p:cNvSpPr txBox="1"/>
          <p:nvPr/>
        </p:nvSpPr>
        <p:spPr>
          <a:xfrm>
            <a:off x="4523944" y="3933056"/>
            <a:ext cx="42245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Tempo médi0 de espera: </a:t>
            </a:r>
          </a:p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- (9+1+0+2)/4 = 3</a:t>
            </a:r>
          </a:p>
        </p:txBody>
      </p:sp>
    </p:spTree>
    <p:extLst>
      <p:ext uri="{BB962C8B-B14F-4D97-AF65-F5344CB8AC3E}">
        <p14:creationId xmlns:p14="http://schemas.microsoft.com/office/powerpoint/2010/main" val="314343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6804248" cy="1143000"/>
          </a:xfrm>
        </p:spPr>
        <p:txBody>
          <a:bodyPr>
            <a:normAutofit fontScale="90000"/>
          </a:bodyPr>
          <a:lstStyle/>
          <a:p>
            <a:r>
              <a:rPr lang="pt-PT" sz="4500" dirty="0" smtClean="0">
                <a:solidFill>
                  <a:srgbClr val="00B0F0"/>
                </a:solidFill>
                <a:latin typeface="Forte" panose="03060902040502070203" pitchFamily="66" charset="0"/>
              </a:rPr>
              <a:t>Determinação da duração do </a:t>
            </a:r>
            <a:br>
              <a:rPr lang="pt-PT" sz="4500" dirty="0" smtClean="0">
                <a:solidFill>
                  <a:srgbClr val="00B0F0"/>
                </a:solidFill>
                <a:latin typeface="Forte" panose="03060902040502070203" pitchFamily="66" charset="0"/>
              </a:rPr>
            </a:br>
            <a:r>
              <a:rPr lang="pt-PT" sz="4500" dirty="0" smtClean="0">
                <a:solidFill>
                  <a:srgbClr val="00B0F0"/>
                </a:solidFill>
                <a:latin typeface="Forte" panose="03060902040502070203" pitchFamily="66" charset="0"/>
              </a:rPr>
              <a:t>Próximo </a:t>
            </a:r>
            <a:r>
              <a:rPr lang="pt-PT" sz="4500" dirty="0" err="1" smtClean="0">
                <a:solidFill>
                  <a:srgbClr val="00B0F0"/>
                </a:solidFill>
                <a:latin typeface="Forte" panose="03060902040502070203" pitchFamily="66" charset="0"/>
              </a:rPr>
              <a:t>Cpu</a:t>
            </a:r>
            <a:r>
              <a:rPr lang="pt-PT" sz="4500" dirty="0" smtClean="0">
                <a:solidFill>
                  <a:srgbClr val="00B0F0"/>
                </a:solidFill>
                <a:latin typeface="Forte" panose="03060902040502070203" pitchFamily="66" charset="0"/>
              </a:rPr>
              <a:t> </a:t>
            </a:r>
            <a:r>
              <a:rPr lang="pt-PT" sz="4500" dirty="0" err="1" smtClean="0">
                <a:solidFill>
                  <a:srgbClr val="00B0F0"/>
                </a:solidFill>
                <a:latin typeface="Forte" panose="03060902040502070203" pitchFamily="66" charset="0"/>
              </a:rPr>
              <a:t>Burst</a:t>
            </a:r>
            <a:endParaRPr lang="pt-PT" sz="4500" dirty="0">
              <a:solidFill>
                <a:srgbClr val="00B0F0"/>
              </a:solidFill>
              <a:latin typeface="Forte" panose="03060902040502070203" pitchFamily="66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0" y="1196752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Apenas uma estimativa é possível</a:t>
            </a:r>
          </a:p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Utiliza-se uma média móvel baseado na duração de CPU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burst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 anteriores: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234" y="2492896"/>
            <a:ext cx="6951212" cy="2075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5265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-2132" y="0"/>
            <a:ext cx="9146132" cy="1143000"/>
          </a:xfrm>
        </p:spPr>
        <p:txBody>
          <a:bodyPr>
            <a:normAutofit fontScale="90000"/>
          </a:bodyPr>
          <a:lstStyle/>
          <a:p>
            <a:r>
              <a:rPr lang="pt-PT" sz="4500" dirty="0" smtClean="0">
                <a:solidFill>
                  <a:srgbClr val="00B0F0"/>
                </a:solidFill>
                <a:latin typeface="Forte" panose="03060902040502070203" pitchFamily="66" charset="0"/>
              </a:rPr>
              <a:t>Previsão da duração do </a:t>
            </a:r>
            <a:r>
              <a:rPr lang="pt-PT" sz="4500" dirty="0" err="1" smtClean="0">
                <a:solidFill>
                  <a:srgbClr val="00B0F0"/>
                </a:solidFill>
                <a:latin typeface="Forte" panose="03060902040502070203" pitchFamily="66" charset="0"/>
              </a:rPr>
              <a:t>proximo</a:t>
            </a:r>
            <a:r>
              <a:rPr lang="pt-PT" sz="4500" dirty="0" smtClean="0">
                <a:solidFill>
                  <a:srgbClr val="00B0F0"/>
                </a:solidFill>
                <a:latin typeface="Forte" panose="03060902040502070203" pitchFamily="66" charset="0"/>
              </a:rPr>
              <a:t> CPU </a:t>
            </a:r>
            <a:r>
              <a:rPr lang="pt-PT" sz="4500" dirty="0" err="1" smtClean="0">
                <a:solidFill>
                  <a:srgbClr val="00B0F0"/>
                </a:solidFill>
                <a:latin typeface="Forte" panose="03060902040502070203" pitchFamily="66" charset="0"/>
              </a:rPr>
              <a:t>Burst</a:t>
            </a:r>
            <a:endParaRPr lang="pt-PT" sz="4500" dirty="0">
              <a:solidFill>
                <a:srgbClr val="00B0F0"/>
              </a:solidFill>
              <a:latin typeface="Forte" panose="03060902040502070203" pitchFamily="66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2060848"/>
            <a:ext cx="5191078" cy="3535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7104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-2132" y="-171400"/>
            <a:ext cx="7310436" cy="1143000"/>
          </a:xfrm>
        </p:spPr>
        <p:txBody>
          <a:bodyPr>
            <a:normAutofit fontScale="90000"/>
          </a:bodyPr>
          <a:lstStyle/>
          <a:p>
            <a:r>
              <a:rPr lang="pt-PT" sz="4500" dirty="0" smtClean="0">
                <a:solidFill>
                  <a:srgbClr val="00B0F0"/>
                </a:solidFill>
                <a:latin typeface="Forte" panose="03060902040502070203" pitchFamily="66" charset="0"/>
              </a:rPr>
              <a:t>Escalonamento por prioridades</a:t>
            </a:r>
            <a:endParaRPr lang="pt-PT" sz="4500" dirty="0">
              <a:solidFill>
                <a:srgbClr val="00B0F0"/>
              </a:solidFill>
              <a:latin typeface="Forte" panose="03060902040502070203" pitchFamily="66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0" y="1196752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O algoritmo SJF é um caso particular do algoritmo de escalonamento por prioridades, em que a prioridade é o próximo tempo possível da CPU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burst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.</a:t>
            </a:r>
          </a:p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Uma prioridade é atribuída a cada processo, o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escalonador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 atribui a CPU ao processo com maior prioridade (menor inteiro):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Preempetivo</a:t>
            </a:r>
            <a:endParaRPr lang="pt-PT" sz="2000" b="1" dirty="0" smtClean="0">
              <a:solidFill>
                <a:schemeClr val="bg1"/>
              </a:solidFill>
              <a:latin typeface="Gabriola" panose="04040605051002020D02" pitchFamily="82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Não-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preempetivo</a:t>
            </a:r>
            <a:endParaRPr lang="pt-PT" sz="2000" b="1" dirty="0" smtClean="0">
              <a:solidFill>
                <a:schemeClr val="bg1"/>
              </a:solidFill>
              <a:latin typeface="Gabriola" panose="04040605051002020D02" pitchFamily="82" charset="0"/>
            </a:endParaRPr>
          </a:p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Se os dois processos têm a mesma prioridade, o desempate é feito recorrendo ao FCFS.</a:t>
            </a:r>
          </a:p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Problema- inanição (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starvation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)- processos de baixa prioridade arriscam-se a nunca executar.</a:t>
            </a:r>
          </a:p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Solução- envelhecimento- à medida que o tempo passa, a prioridade de um processo aumenta.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4149080"/>
            <a:ext cx="2736304" cy="2404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5984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-2132" y="-171400"/>
            <a:ext cx="5798268" cy="1143000"/>
          </a:xfrm>
        </p:spPr>
        <p:txBody>
          <a:bodyPr>
            <a:normAutofit/>
          </a:bodyPr>
          <a:lstStyle/>
          <a:p>
            <a:r>
              <a:rPr lang="pt-PT" sz="4500" dirty="0" smtClean="0">
                <a:solidFill>
                  <a:srgbClr val="00B0F0"/>
                </a:solidFill>
                <a:latin typeface="Forte" panose="03060902040502070203" pitchFamily="66" charset="0"/>
              </a:rPr>
              <a:t>Critérios de Prioridade</a:t>
            </a:r>
            <a:endParaRPr lang="pt-PT" sz="4500" dirty="0">
              <a:solidFill>
                <a:srgbClr val="00B0F0"/>
              </a:solidFill>
              <a:latin typeface="Forte" panose="03060902040502070203" pitchFamily="66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0" y="980728"/>
            <a:ext cx="9144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A prioridade atribuída a um processo pode ser definida em função dos seguintes factores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:</a:t>
            </a:r>
          </a:p>
          <a:p>
            <a:pPr marL="342900" indent="-342900">
              <a:buFontTx/>
              <a:buChar char="-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Factores internos: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Limites de tempo;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Requisitos de memória;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Número de ficheiros abertos;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Duração média dos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bursts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 de I/O;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Duração média dos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bursts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 de CPU.</a:t>
            </a:r>
          </a:p>
          <a:p>
            <a:pPr marL="342900" indent="-342900">
              <a:buFontTx/>
              <a:buChar char="-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Factores extremos: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Importância do processo;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Preço pago pela utilização;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Proprietário do processo </a:t>
            </a:r>
            <a:endParaRPr lang="pt-PT" sz="2000" b="1" dirty="0" smtClean="0">
              <a:solidFill>
                <a:schemeClr val="bg1"/>
              </a:solidFill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3657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-2132" y="-171400"/>
            <a:ext cx="4679413" cy="1143000"/>
          </a:xfrm>
        </p:spPr>
        <p:txBody>
          <a:bodyPr>
            <a:normAutofit/>
          </a:bodyPr>
          <a:lstStyle/>
          <a:p>
            <a:r>
              <a:rPr lang="pt-PT" sz="4500" dirty="0" smtClean="0">
                <a:solidFill>
                  <a:srgbClr val="00B0F0"/>
                </a:solidFill>
                <a:latin typeface="Forte" panose="03060902040502070203" pitchFamily="66" charset="0"/>
              </a:rPr>
              <a:t>Round </a:t>
            </a:r>
            <a:r>
              <a:rPr lang="pt-PT" sz="4500" dirty="0" err="1" smtClean="0">
                <a:solidFill>
                  <a:srgbClr val="00B0F0"/>
                </a:solidFill>
                <a:latin typeface="Forte" panose="03060902040502070203" pitchFamily="66" charset="0"/>
              </a:rPr>
              <a:t>Robin</a:t>
            </a:r>
            <a:r>
              <a:rPr lang="pt-PT" sz="4500" dirty="0" smtClean="0">
                <a:solidFill>
                  <a:srgbClr val="00B0F0"/>
                </a:solidFill>
                <a:latin typeface="Forte" panose="03060902040502070203" pitchFamily="66" charset="0"/>
              </a:rPr>
              <a:t> (RR)</a:t>
            </a:r>
            <a:endParaRPr lang="pt-PT" sz="4500" dirty="0">
              <a:solidFill>
                <a:srgbClr val="00B0F0"/>
              </a:solidFill>
              <a:latin typeface="Forte" panose="03060902040502070203" pitchFamily="66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0" y="980728"/>
            <a:ext cx="9144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- Este algoritmo foi concebido para sistemas de time-sharing.</a:t>
            </a:r>
          </a:p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- É semelhante ao FCFS, mas é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preemptivo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.</a:t>
            </a:r>
          </a:p>
          <a:p>
            <a:pPr marL="342900" indent="-342900">
              <a:buFontTx/>
              <a:buChar char="-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Cada processo obtém uma pequena unidade de tempo na CPU (time quantum ou time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slice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), vulgarmente 10-100 milissegundos. Após decorrer este tempo, o processo é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preempcionado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 e adicionado à cauda da fila READY. A fila READY é tratada como uma fila circular.</a:t>
            </a:r>
          </a:p>
          <a:p>
            <a:pPr marL="342900" indent="-342900">
              <a:buFontTx/>
              <a:buChar char="-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Se há n processos na fila READY e o time quantum é p, entã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o cada processo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obtem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 1/n do tempo da CPU em fatias de q unidades de tempo de uma vez. Nenhum processo espera mais do que (1/n) q unidades de tempo.</a:t>
            </a:r>
          </a:p>
          <a:p>
            <a:pPr marL="342900" indent="-342900">
              <a:buFontTx/>
              <a:buChar char="-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Desempenho: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Q grande- FIFO;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Q pequeno- q tem de ser grande relativamente à comutação de contexto, caso contrário, a sobrecarga é muito elevada. 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4164254"/>
            <a:ext cx="2514818" cy="2339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1611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849" y="0"/>
            <a:ext cx="9146132" cy="1143000"/>
          </a:xfrm>
        </p:spPr>
        <p:txBody>
          <a:bodyPr>
            <a:normAutofit fontScale="90000"/>
          </a:bodyPr>
          <a:lstStyle/>
          <a:p>
            <a:r>
              <a:rPr lang="pt-PT" sz="4500" dirty="0" smtClean="0">
                <a:solidFill>
                  <a:srgbClr val="00B0F0"/>
                </a:solidFill>
                <a:latin typeface="Forte" panose="03060902040502070203" pitchFamily="66" charset="0"/>
              </a:rPr>
              <a:t>Comparação de tempos de processamento</a:t>
            </a:r>
            <a:endParaRPr lang="pt-PT" sz="4500" dirty="0">
              <a:solidFill>
                <a:srgbClr val="00B0F0"/>
              </a:solidFill>
              <a:latin typeface="Forte" panose="03060902040502070203" pitchFamily="66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0" y="1268760"/>
            <a:ext cx="3131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Time quantum versus tempo de comutação de contexto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631" y="2492896"/>
            <a:ext cx="2278577" cy="288823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4355976" y="1268760"/>
            <a:ext cx="3131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Tempo de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turnaround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 varia com o time quantum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2420887"/>
            <a:ext cx="2491956" cy="232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758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2132" y="-171400"/>
            <a:ext cx="4574132" cy="1143000"/>
          </a:xfrm>
        </p:spPr>
        <p:txBody>
          <a:bodyPr>
            <a:normAutofit/>
          </a:bodyPr>
          <a:lstStyle/>
          <a:p>
            <a:r>
              <a:rPr lang="pt-PT" sz="4500" dirty="0" smtClean="0">
                <a:solidFill>
                  <a:srgbClr val="00B0F0"/>
                </a:solidFill>
                <a:latin typeface="Forte" panose="03060902040502070203" pitchFamily="66" charset="0"/>
              </a:rPr>
              <a:t>Conceitos básicos</a:t>
            </a:r>
            <a:endParaRPr lang="pt-PT" sz="4500" dirty="0">
              <a:solidFill>
                <a:srgbClr val="00B0F0"/>
              </a:solidFill>
              <a:latin typeface="Forte" panose="03060902040502070203" pitchFamily="66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0" y="980728"/>
            <a:ext cx="9144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Objectivo do escalonamento do processador (Principal recurso):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É maximizar a utilização da CPU via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multiprogramação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.</a:t>
            </a:r>
          </a:p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Ideia base da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multiprogramação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: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Quando um processo tem de esperar (por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ex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: operação I/O), o sistema operativo retira-lhe a CPU, dando-a a outro processo.</a:t>
            </a:r>
          </a:p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Conceitos básicos: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Ciclo “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burst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 CPU” - “I/O”- execução dum processo consiste dum ciclo de execução na CPU e espera I/O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Escalonar da CPU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Escalonamento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preemptivo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Realizador da acção.</a:t>
            </a:r>
          </a:p>
          <a:p>
            <a:endParaRPr lang="pt-PT" sz="2000" b="1" dirty="0">
              <a:solidFill>
                <a:schemeClr val="bg1"/>
              </a:solidFill>
              <a:latin typeface="Gabriola" panose="04040605051002020D02" pitchFamily="82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3730191"/>
            <a:ext cx="3977985" cy="2141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19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-2132" y="-171400"/>
            <a:ext cx="5798268" cy="1143000"/>
          </a:xfrm>
        </p:spPr>
        <p:txBody>
          <a:bodyPr>
            <a:normAutofit/>
          </a:bodyPr>
          <a:lstStyle/>
          <a:p>
            <a:r>
              <a:rPr lang="pt-PT" sz="4500" dirty="0" err="1" smtClean="0">
                <a:solidFill>
                  <a:srgbClr val="00B0F0"/>
                </a:solidFill>
                <a:latin typeface="Forte" panose="03060902040502070203" pitchFamily="66" charset="0"/>
              </a:rPr>
              <a:t>Algorithm</a:t>
            </a:r>
            <a:r>
              <a:rPr lang="pt-PT" sz="4500" dirty="0" smtClean="0">
                <a:solidFill>
                  <a:srgbClr val="00B0F0"/>
                </a:solidFill>
                <a:latin typeface="Forte" panose="03060902040502070203" pitchFamily="66" charset="0"/>
              </a:rPr>
              <a:t> </a:t>
            </a:r>
            <a:r>
              <a:rPr lang="pt-PT" sz="4500" dirty="0" err="1" smtClean="0">
                <a:solidFill>
                  <a:srgbClr val="00B0F0"/>
                </a:solidFill>
                <a:latin typeface="Forte" panose="03060902040502070203" pitchFamily="66" charset="0"/>
              </a:rPr>
              <a:t>Evaluation</a:t>
            </a:r>
            <a:endParaRPr lang="pt-PT" sz="4500" dirty="0">
              <a:solidFill>
                <a:srgbClr val="00B0F0"/>
              </a:solidFill>
              <a:latin typeface="Forte" panose="03060902040502070203" pitchFamily="66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0" y="980728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Modelação de Simulação:</a:t>
            </a:r>
          </a:p>
          <a:p>
            <a:pPr marL="342900" indent="-342900">
              <a:buFontTx/>
              <a:buChar char="-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Define um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workload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 e depois simula o desempenho de cada algoritmo para este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workload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.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Wokloads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 podem ser: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Determinística: Define um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workload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 baseado por exemplo em dados reais ou inventados.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Aleatório:</a:t>
            </a:r>
            <a:r>
              <a:rPr lang="pt-PT" sz="2000" b="1" dirty="0">
                <a:solidFill>
                  <a:schemeClr val="bg1"/>
                </a:solidFill>
                <a:latin typeface="Gabriola" panose="04040605051002020D02" pitchFamily="82" charset="0"/>
              </a:rPr>
              <a:t> 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utilizando processos aleatórios e probabilísticos:</a:t>
            </a:r>
          </a:p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	- Tempo de chegada;</a:t>
            </a:r>
          </a:p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	-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burst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 time… “exponencial”</a:t>
            </a:r>
          </a:p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Análise matemática:</a:t>
            </a:r>
          </a:p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-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Queueing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models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 M/M/1 etc.</a:t>
            </a:r>
            <a:endParaRPr lang="pt-PT" sz="2000" b="1" dirty="0">
              <a:solidFill>
                <a:schemeClr val="bg1"/>
              </a:solidFill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69789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-2132" y="-1766"/>
            <a:ext cx="9146132" cy="1143000"/>
          </a:xfrm>
        </p:spPr>
        <p:txBody>
          <a:bodyPr>
            <a:normAutofit fontScale="90000"/>
          </a:bodyPr>
          <a:lstStyle/>
          <a:p>
            <a:r>
              <a:rPr lang="pt-PT" sz="4500" dirty="0" err="1" smtClean="0">
                <a:solidFill>
                  <a:srgbClr val="00B0F0"/>
                </a:solidFill>
                <a:latin typeface="Forte" panose="03060902040502070203" pitchFamily="66" charset="0"/>
              </a:rPr>
              <a:t>Evaluation</a:t>
            </a:r>
            <a:r>
              <a:rPr lang="pt-PT" sz="4500" dirty="0" smtClean="0">
                <a:solidFill>
                  <a:srgbClr val="00B0F0"/>
                </a:solidFill>
                <a:latin typeface="Forte" panose="03060902040502070203" pitchFamily="66" charset="0"/>
              </a:rPr>
              <a:t> </a:t>
            </a:r>
            <a:r>
              <a:rPr lang="pt-PT" sz="4500" dirty="0" err="1" smtClean="0">
                <a:solidFill>
                  <a:srgbClr val="00B0F0"/>
                </a:solidFill>
                <a:latin typeface="Forte" panose="03060902040502070203" pitchFamily="66" charset="0"/>
              </a:rPr>
              <a:t>of</a:t>
            </a:r>
            <a:r>
              <a:rPr lang="pt-PT" sz="4500" dirty="0" smtClean="0">
                <a:solidFill>
                  <a:srgbClr val="00B0F0"/>
                </a:solidFill>
                <a:latin typeface="Forte" panose="03060902040502070203" pitchFamily="66" charset="0"/>
              </a:rPr>
              <a:t> CPU </a:t>
            </a:r>
            <a:r>
              <a:rPr lang="pt-PT" sz="4500" dirty="0" err="1" smtClean="0">
                <a:solidFill>
                  <a:srgbClr val="00B0F0"/>
                </a:solidFill>
                <a:latin typeface="Forte" panose="03060902040502070203" pitchFamily="66" charset="0"/>
              </a:rPr>
              <a:t>Schedulers</a:t>
            </a:r>
            <a:r>
              <a:rPr lang="pt-PT" sz="4500" dirty="0" smtClean="0">
                <a:solidFill>
                  <a:srgbClr val="00B0F0"/>
                </a:solidFill>
                <a:latin typeface="Forte" panose="03060902040502070203" pitchFamily="66" charset="0"/>
              </a:rPr>
              <a:t> </a:t>
            </a:r>
            <a:r>
              <a:rPr lang="pt-PT" sz="4500" dirty="0" err="1" smtClean="0">
                <a:solidFill>
                  <a:srgbClr val="00B0F0"/>
                </a:solidFill>
                <a:latin typeface="Forte" panose="03060902040502070203" pitchFamily="66" charset="0"/>
              </a:rPr>
              <a:t>by</a:t>
            </a:r>
            <a:r>
              <a:rPr lang="pt-PT" sz="4500" dirty="0" smtClean="0">
                <a:solidFill>
                  <a:srgbClr val="00B0F0"/>
                </a:solidFill>
                <a:latin typeface="Forte" panose="03060902040502070203" pitchFamily="66" charset="0"/>
              </a:rPr>
              <a:t> </a:t>
            </a:r>
            <a:r>
              <a:rPr lang="pt-PT" sz="4500" dirty="0" err="1" smtClean="0">
                <a:solidFill>
                  <a:srgbClr val="00B0F0"/>
                </a:solidFill>
                <a:latin typeface="Forte" panose="03060902040502070203" pitchFamily="66" charset="0"/>
              </a:rPr>
              <a:t>Simulation</a:t>
            </a:r>
            <a:endParaRPr lang="pt-PT" sz="4500" dirty="0">
              <a:solidFill>
                <a:srgbClr val="00B0F0"/>
              </a:solidFill>
              <a:latin typeface="Forte" panose="03060902040502070203" pitchFamily="66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2288237"/>
            <a:ext cx="5566849" cy="3492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8709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-2132" y="-171400"/>
            <a:ext cx="4214092" cy="1143000"/>
          </a:xfrm>
        </p:spPr>
        <p:txBody>
          <a:bodyPr>
            <a:normAutofit/>
          </a:bodyPr>
          <a:lstStyle/>
          <a:p>
            <a:r>
              <a:rPr lang="pt-PT" sz="4500" dirty="0" smtClean="0">
                <a:solidFill>
                  <a:srgbClr val="00B0F0"/>
                </a:solidFill>
                <a:latin typeface="Forte" panose="03060902040502070203" pitchFamily="66" charset="0"/>
              </a:rPr>
              <a:t>Fila multinível</a:t>
            </a:r>
            <a:endParaRPr lang="pt-PT" sz="4500" dirty="0">
              <a:solidFill>
                <a:srgbClr val="00B0F0"/>
              </a:solidFill>
              <a:latin typeface="Forte" panose="03060902040502070203" pitchFamily="66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0" y="980728"/>
            <a:ext cx="91440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Este tipo de escalonamento é usado quando é fácil classificar os processos em classes distintas (processos interactivos, processos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batch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, etc.). </a:t>
            </a:r>
          </a:p>
          <a:p>
            <a:pPr marL="342900" indent="-342900">
              <a:buFontTx/>
              <a:buChar char="-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A fila READY é particionada em várias filas, uma por cada classe de processos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foreground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 (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interactive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),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backgorund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 (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batch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).</a:t>
            </a:r>
          </a:p>
          <a:p>
            <a:pPr marL="342900" indent="-342900">
              <a:buFontTx/>
              <a:buChar char="-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Cada fila têm o seu próprio algoritmo de escalonamento:</a:t>
            </a:r>
          </a:p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	-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Foreground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- RR</a:t>
            </a:r>
          </a:p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	-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Backgrond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- FCFS</a:t>
            </a:r>
          </a:p>
          <a:p>
            <a:pPr marL="342900" indent="-342900">
              <a:buFontTx/>
              <a:buChar char="-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O escalonamento entre as filas tem um ser feito:</a:t>
            </a:r>
          </a:p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	- Escalonamento das prioridades fixas, (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i.e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 serve todas as filas, desde as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foreground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 até à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backgrond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). Problema: inanição.</a:t>
            </a:r>
          </a:p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	- Time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slice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- cada fila obtém uma certa quantidade de tempo da CPU que pode ser escalonado pelos seus processos, por exemplo: 80% para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foreground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 em RR20% para background em FCFS.</a:t>
            </a:r>
          </a:p>
          <a:p>
            <a:pPr marL="342900" indent="-342900">
              <a:buFontTx/>
              <a:buChar char="-"/>
            </a:pPr>
            <a:endParaRPr lang="pt-PT" sz="2000" b="1" dirty="0">
              <a:solidFill>
                <a:schemeClr val="bg1"/>
              </a:solidFill>
              <a:latin typeface="Gabriola" panose="04040605051002020D02" pitchFamily="82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4797151"/>
            <a:ext cx="2674852" cy="1691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2386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-2132" y="-171400"/>
            <a:ext cx="7238428" cy="1143000"/>
          </a:xfrm>
        </p:spPr>
        <p:txBody>
          <a:bodyPr>
            <a:normAutofit fontScale="90000"/>
          </a:bodyPr>
          <a:lstStyle/>
          <a:p>
            <a:r>
              <a:rPr lang="pt-PT" sz="4500" dirty="0" smtClean="0">
                <a:solidFill>
                  <a:srgbClr val="00B0F0"/>
                </a:solidFill>
                <a:latin typeface="Forte" panose="03060902040502070203" pitchFamily="66" charset="0"/>
              </a:rPr>
              <a:t>Fila multinível com transbordo</a:t>
            </a:r>
            <a:endParaRPr lang="pt-PT" sz="4500" dirty="0">
              <a:solidFill>
                <a:srgbClr val="00B0F0"/>
              </a:solidFill>
              <a:latin typeface="Forte" panose="03060902040502070203" pitchFamily="66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0" y="980728"/>
            <a:ext cx="9144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Um processo pode mover-se entre várias filas, a técnica de envelhecimento pode ser implementada desta forma.</a:t>
            </a:r>
          </a:p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Outras características: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Prioridades por fila;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Preempção;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Generalidade;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Configurabilidade.</a:t>
            </a:r>
          </a:p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Três filas: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Q0- time quantum de 8 milissegundos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Q1- time quantum de 16 milissegundos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Q2- FCFS</a:t>
            </a:r>
          </a:p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Escalonamento: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Um novo processo entra na fila Q0, a qual seque uma politica FCFS. Quando ganha a CPU, o processo recebe 8 milissegundos. Se não termina em 8 milissegundos, o processo é transladado para a fila Q1.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Em Q1, o processo é servido novamente para uma politica de escalonamento FCFS e recebe 16 milissegundos adicionais. Se mesmo assim não termina, o processo é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preempcionado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 e transladado para a fila Q2. </a:t>
            </a:r>
            <a:endParaRPr lang="pt-PT" sz="2000" b="1" dirty="0">
              <a:solidFill>
                <a:schemeClr val="bg1"/>
              </a:solidFill>
              <a:latin typeface="Gabriola" panose="04040605051002020D02" pitchFamily="82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916832"/>
            <a:ext cx="3010478" cy="1913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5532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-2132" y="-171400"/>
            <a:ext cx="7742484" cy="1143000"/>
          </a:xfrm>
        </p:spPr>
        <p:txBody>
          <a:bodyPr>
            <a:normAutofit fontScale="90000"/>
          </a:bodyPr>
          <a:lstStyle/>
          <a:p>
            <a:r>
              <a:rPr lang="pt-PT" sz="4500" dirty="0" smtClean="0">
                <a:solidFill>
                  <a:srgbClr val="00B0F0"/>
                </a:solidFill>
                <a:latin typeface="Forte" panose="03060902040502070203" pitchFamily="66" charset="0"/>
              </a:rPr>
              <a:t>Escalonamento multiprocessador</a:t>
            </a:r>
            <a:endParaRPr lang="pt-PT" sz="4500" dirty="0">
              <a:solidFill>
                <a:srgbClr val="00B0F0"/>
              </a:solidFill>
              <a:latin typeface="Forte" panose="03060902040502070203" pitchFamily="66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0" y="980728"/>
            <a:ext cx="91440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Não existe uma solução óptima de escalonamento mesmo para sistemas uniprocessador.</a:t>
            </a:r>
          </a:p>
          <a:p>
            <a:pPr marL="342900" indent="-342900">
              <a:buFontTx/>
              <a:buChar char="-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O problema do escalonamento torna-se ainda mais complexo para sistemas multiprocessador.</a:t>
            </a:r>
          </a:p>
          <a:p>
            <a:pPr marL="342900" indent="-342900">
              <a:buFontTx/>
              <a:buChar char="-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Processadores homogéneos dentro do sistema multiprocessador.</a:t>
            </a:r>
          </a:p>
          <a:p>
            <a:pPr marL="342900" indent="-342900">
              <a:buFontTx/>
              <a:buChar char="-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Partilha de carga.</a:t>
            </a:r>
          </a:p>
          <a:p>
            <a:pPr marL="342900" indent="-342900">
              <a:buFontTx/>
              <a:buChar char="-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Multiprocessamento assimétrico- só um processador acede às estruturas de dados do sistema, aliviando a necessidade de partilha de dados.</a:t>
            </a:r>
          </a:p>
          <a:p>
            <a:pPr marL="342900" indent="-342900">
              <a:buFontTx/>
              <a:buChar char="-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É usada uma única fila READY, e não uma fila por processador, para evitar que haja algum processador inactivo enquanto outros têm processos nas suas filas READY à espera.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Há duas políticas de escalonamento multiprocessador:</a:t>
            </a:r>
          </a:p>
          <a:p>
            <a:pPr marL="342900" indent="-342900">
              <a:buFontTx/>
              <a:buChar char="-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Processadores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auto-escalonáveis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: Neste caso, cada processador é responsável pela selecção dum processo existente na fila READY partilhada</a:t>
            </a:r>
          </a:p>
          <a:p>
            <a:pPr marL="342900" indent="-342900">
              <a:buFontTx/>
              <a:buChar char="-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Processador mestre e processador escravo: Há um processador (mestre) que desempenha o papel de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escalonador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 dos restantes (escravos)</a:t>
            </a:r>
          </a:p>
        </p:txBody>
      </p:sp>
    </p:spTree>
    <p:extLst>
      <p:ext uri="{BB962C8B-B14F-4D97-AF65-F5344CB8AC3E}">
        <p14:creationId xmlns:p14="http://schemas.microsoft.com/office/powerpoint/2010/main" val="42818586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-2132" y="-171400"/>
            <a:ext cx="7742484" cy="1143000"/>
          </a:xfrm>
        </p:spPr>
        <p:txBody>
          <a:bodyPr>
            <a:normAutofit/>
          </a:bodyPr>
          <a:lstStyle/>
          <a:p>
            <a:r>
              <a:rPr lang="pt-PT" sz="4500" dirty="0" smtClean="0">
                <a:solidFill>
                  <a:srgbClr val="00B0F0"/>
                </a:solidFill>
                <a:latin typeface="Forte" panose="03060902040502070203" pitchFamily="66" charset="0"/>
              </a:rPr>
              <a:t>Escalonamento em tempo-real</a:t>
            </a:r>
            <a:endParaRPr lang="pt-PT" sz="4500" dirty="0">
              <a:solidFill>
                <a:srgbClr val="00B0F0"/>
              </a:solidFill>
              <a:latin typeface="Forte" panose="03060902040502070203" pitchFamily="66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0" y="980728"/>
            <a:ext cx="9144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>
                <a:solidFill>
                  <a:schemeClr val="bg1"/>
                </a:solidFill>
                <a:latin typeface="Gabriola" panose="04040605051002020D02" pitchFamily="82" charset="0"/>
              </a:rPr>
              <a:t> Dois tipos de sistemas operativos de tempo real: </a:t>
            </a:r>
            <a:endParaRPr lang="pt-PT" sz="2000" b="1" dirty="0" smtClean="0">
              <a:solidFill>
                <a:schemeClr val="bg1"/>
              </a:solidFill>
              <a:latin typeface="Gabriola" panose="04040605051002020D02" pitchFamily="82" charset="0"/>
            </a:endParaRPr>
          </a:p>
          <a:p>
            <a:pPr marL="342900" indent="-342900">
              <a:buFontTx/>
              <a:buChar char="-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Sistemas </a:t>
            </a:r>
            <a:r>
              <a:rPr lang="pt-PT" sz="2000" b="1" dirty="0">
                <a:solidFill>
                  <a:schemeClr val="bg1"/>
                </a:solidFill>
                <a:latin typeface="Gabriola" panose="04040605051002020D02" pitchFamily="82" charset="0"/>
              </a:rPr>
              <a:t>estritos de 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tempo real </a:t>
            </a:r>
            <a:r>
              <a:rPr lang="pt-PT" sz="2000" b="1" dirty="0">
                <a:solidFill>
                  <a:schemeClr val="bg1"/>
                </a:solidFill>
                <a:latin typeface="Gabriola" panose="04040605051002020D02" pitchFamily="82" charset="0"/>
              </a:rPr>
              <a:t>( hard real - time </a:t>
            </a:r>
            <a:r>
              <a:rPr lang="pt-PT" sz="2000" b="1" dirty="0" err="1">
                <a:solidFill>
                  <a:schemeClr val="bg1"/>
                </a:solidFill>
                <a:latin typeface="Gabriola" panose="04040605051002020D02" pitchFamily="82" charset="0"/>
              </a:rPr>
              <a:t>systems</a:t>
            </a:r>
            <a:r>
              <a:rPr lang="pt-PT" sz="2000" b="1" dirty="0">
                <a:solidFill>
                  <a:schemeClr val="bg1"/>
                </a:solidFill>
                <a:latin typeface="Gabriola" panose="04040605051002020D02" pitchFamily="82" charset="0"/>
              </a:rPr>
              <a:t> ). São necessários para garantir a conclusão duma tarefa crítica dentro duma quantidade de tempo pré-definida. </a:t>
            </a:r>
            <a:endParaRPr lang="pt-PT" sz="2000" b="1" dirty="0" smtClean="0">
              <a:solidFill>
                <a:schemeClr val="bg1"/>
              </a:solidFill>
              <a:latin typeface="Gabriola" panose="04040605051002020D02" pitchFamily="82" charset="0"/>
            </a:endParaRPr>
          </a:p>
          <a:p>
            <a:pPr marL="342900" indent="-342900">
              <a:buFontTx/>
              <a:buChar char="-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Sistemas </a:t>
            </a:r>
            <a:r>
              <a:rPr lang="pt-PT" sz="2000" b="1" dirty="0">
                <a:solidFill>
                  <a:schemeClr val="bg1"/>
                </a:solidFill>
                <a:latin typeface="Gabriola" panose="04040605051002020D02" pitchFamily="82" charset="0"/>
              </a:rPr>
              <a:t>latos de tempo real ( soft real - time </a:t>
            </a:r>
            <a:r>
              <a:rPr lang="pt-PT" sz="2000" b="1" dirty="0" err="1">
                <a:solidFill>
                  <a:schemeClr val="bg1"/>
                </a:solidFill>
                <a:latin typeface="Gabriola" panose="04040605051002020D02" pitchFamily="82" charset="0"/>
              </a:rPr>
              <a:t>systems</a:t>
            </a:r>
            <a:r>
              <a:rPr lang="pt-PT" sz="2000" b="1" dirty="0">
                <a:solidFill>
                  <a:schemeClr val="bg1"/>
                </a:solidFill>
                <a:latin typeface="Gabriola" panose="04040605051002020D02" pitchFamily="82" charset="0"/>
              </a:rPr>
              <a:t> ). São menos restritivos. Mas, os processos críticos têm sempre a máxima prioridade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.</a:t>
            </a:r>
          </a:p>
          <a:p>
            <a:r>
              <a:rPr lang="pt-PT" sz="2000" b="1" dirty="0">
                <a:solidFill>
                  <a:schemeClr val="bg1"/>
                </a:solidFill>
                <a:latin typeface="Gabriola" panose="04040605051002020D02" pitchFamily="82" charset="0"/>
              </a:rPr>
              <a:t>Escalonamento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:</a:t>
            </a:r>
          </a:p>
          <a:p>
            <a:pPr marL="342900" indent="-342900">
              <a:buFontTx/>
              <a:buChar char="-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Escalonamento </a:t>
            </a:r>
            <a:r>
              <a:rPr lang="pt-PT" sz="2000" b="1" dirty="0">
                <a:solidFill>
                  <a:schemeClr val="bg1"/>
                </a:solidFill>
                <a:latin typeface="Gabriola" panose="04040605051002020D02" pitchFamily="82" charset="0"/>
              </a:rPr>
              <a:t>por prioridades. Processos de tempo real têm prioridade máxima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.</a:t>
            </a:r>
          </a:p>
          <a:p>
            <a:pPr marL="342900" indent="-342900">
              <a:buFontTx/>
              <a:buChar char="-"/>
            </a:pPr>
            <a:r>
              <a:rPr lang="pt-PT" sz="2000" b="1" dirty="0">
                <a:solidFill>
                  <a:schemeClr val="bg1"/>
                </a:solidFill>
                <a:latin typeface="Gabriola" panose="04040605051002020D02" pitchFamily="82" charset="0"/>
              </a:rPr>
              <a:t>Manutenção da prioridade. Ao contrário doutros processos, um processo de tempo real mantém a sua prioridade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.</a:t>
            </a:r>
          </a:p>
          <a:p>
            <a:pPr marL="342900" indent="-342900">
              <a:buFontTx/>
              <a:buChar char="-"/>
            </a:pPr>
            <a:r>
              <a:rPr lang="pt-PT" sz="2000" b="1" dirty="0">
                <a:solidFill>
                  <a:schemeClr val="bg1"/>
                </a:solidFill>
                <a:latin typeface="Gabriola" panose="04040605051002020D02" pitchFamily="82" charset="0"/>
              </a:rPr>
              <a:t>Latência de despacho. Deve ser baixa o mais possível. Para isso, há sistemas operativos que admitem a preempção das “chamadas ao sistema” de longa duração. </a:t>
            </a:r>
            <a:endParaRPr lang="pt-PT" sz="2000" b="1" dirty="0" smtClean="0">
              <a:solidFill>
                <a:schemeClr val="bg1"/>
              </a:solidFill>
              <a:latin typeface="Gabriola" panose="04040605051002020D02" pitchFamily="82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3861048"/>
            <a:ext cx="3888432" cy="2719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734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-2132" y="0"/>
            <a:ext cx="9146132" cy="1143000"/>
          </a:xfrm>
        </p:spPr>
        <p:txBody>
          <a:bodyPr>
            <a:normAutofit fontScale="90000"/>
          </a:bodyPr>
          <a:lstStyle/>
          <a:p>
            <a:r>
              <a:rPr lang="pt-PT" sz="4500" dirty="0" smtClean="0">
                <a:solidFill>
                  <a:srgbClr val="00B0F0"/>
                </a:solidFill>
                <a:latin typeface="Forte" panose="03060902040502070203" pitchFamily="66" charset="0"/>
              </a:rPr>
              <a:t>Sequência alternada de intermitências de CPU e I/O</a:t>
            </a:r>
            <a:endParaRPr lang="pt-PT" sz="4500" dirty="0">
              <a:solidFill>
                <a:srgbClr val="00B0F0"/>
              </a:solidFill>
              <a:latin typeface="Forte" panose="03060902040502070203" pitchFamily="66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0" y="1124744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O sucesso do escalonamento da CPU depende da seguinte observação sobre os processos: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A execução dum processo consiste em vários ciclos CPU-I/O tal que uma intermitência (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burst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) de execução da CPU alterna como uma intermitência (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burst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) de espera pela finalização de uma operação I/O.  </a:t>
            </a:r>
            <a:endParaRPr lang="pt-PT" sz="2000" b="1" dirty="0">
              <a:solidFill>
                <a:schemeClr val="bg1"/>
              </a:solidFill>
              <a:latin typeface="Gabriola" panose="04040605051002020D02" pitchFamily="82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2140407"/>
            <a:ext cx="2346615" cy="1584176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0" y="378904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Os processos I/O-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bound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 têm em geral em grande número de CPU-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burst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 de curta duração.</a:t>
            </a:r>
          </a:p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Os processos I/O-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bound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 têm em geral um pequeno número de CPU-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burst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 de longa duração.</a:t>
            </a:r>
            <a:endParaRPr lang="pt-PT" sz="2000" b="1" dirty="0">
              <a:solidFill>
                <a:schemeClr val="bg1"/>
              </a:solidFill>
              <a:latin typeface="Gabriola" panose="04040605051002020D02" pitchFamily="82" charset="0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4293096"/>
            <a:ext cx="1691787" cy="232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00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-2132" y="-171400"/>
            <a:ext cx="4862164" cy="1143000"/>
          </a:xfrm>
        </p:spPr>
        <p:txBody>
          <a:bodyPr>
            <a:normAutofit fontScale="90000"/>
          </a:bodyPr>
          <a:lstStyle/>
          <a:p>
            <a:r>
              <a:rPr lang="pt-PT" sz="4500" dirty="0" err="1" smtClean="0">
                <a:solidFill>
                  <a:srgbClr val="00B0F0"/>
                </a:solidFill>
                <a:latin typeface="Forte" panose="03060902040502070203" pitchFamily="66" charset="0"/>
              </a:rPr>
              <a:t>Escalonador</a:t>
            </a:r>
            <a:r>
              <a:rPr lang="pt-PT" sz="4500" dirty="0" smtClean="0">
                <a:solidFill>
                  <a:srgbClr val="00B0F0"/>
                </a:solidFill>
                <a:latin typeface="Forte" panose="03060902040502070203" pitchFamily="66" charset="0"/>
              </a:rPr>
              <a:t> da CPU</a:t>
            </a:r>
            <a:endParaRPr lang="pt-PT" sz="4500" dirty="0">
              <a:solidFill>
                <a:srgbClr val="00B0F0"/>
              </a:solidFill>
              <a:latin typeface="Forte" panose="03060902040502070203" pitchFamily="66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0" y="980728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Sempre que a CPU fica livre, cabe ao sistema operativo seleccionar um dos processos da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ready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 que a fim de o colocar em execução.</a:t>
            </a:r>
          </a:p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A selecção é efectuada pelo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escalonador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 de curto prazo ou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escalonador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 da CPU.</a:t>
            </a:r>
          </a:p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O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escalonador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 da CPU pode ter lugar quendo um processo: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Comuta o estado RUNNING para o estado WAITING.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Comuta o estado RUNNING para o estado READY.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Comuta o estado WAITTING para o estado READY.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Termina.</a:t>
            </a:r>
            <a:endParaRPr lang="pt-PT" sz="2000" b="1" dirty="0">
              <a:solidFill>
                <a:schemeClr val="bg1"/>
              </a:solidFill>
              <a:latin typeface="Gabriola" panose="04040605051002020D02" pitchFamily="82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3717032"/>
            <a:ext cx="4381880" cy="2179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49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-2132" y="-171400"/>
            <a:ext cx="8030516" cy="1143000"/>
          </a:xfrm>
        </p:spPr>
        <p:txBody>
          <a:bodyPr>
            <a:normAutofit/>
          </a:bodyPr>
          <a:lstStyle/>
          <a:p>
            <a:r>
              <a:rPr lang="pt-PT" sz="4500" dirty="0" smtClean="0">
                <a:solidFill>
                  <a:srgbClr val="00B0F0"/>
                </a:solidFill>
                <a:latin typeface="Forte" panose="03060902040502070203" pitchFamily="66" charset="0"/>
              </a:rPr>
              <a:t>Escalonamento Não-</a:t>
            </a:r>
            <a:r>
              <a:rPr lang="pt-PT" sz="4500" dirty="0" err="1" smtClean="0">
                <a:solidFill>
                  <a:srgbClr val="00B0F0"/>
                </a:solidFill>
                <a:latin typeface="Forte" panose="03060902040502070203" pitchFamily="66" charset="0"/>
              </a:rPr>
              <a:t>Preemptivo</a:t>
            </a:r>
            <a:endParaRPr lang="pt-PT" sz="4500" dirty="0">
              <a:solidFill>
                <a:srgbClr val="00B0F0"/>
              </a:solidFill>
              <a:latin typeface="Forte" panose="03060902040502070203" pitchFamily="66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0" y="764704"/>
            <a:ext cx="9144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As decisões do escalonamento da CPU têm lugar nas 4 seguintes circunstancias:</a:t>
            </a:r>
          </a:p>
          <a:p>
            <a:pPr marL="342900" indent="-342900">
              <a:buFontTx/>
              <a:buChar char="-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Um processo comuta do estado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running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 para o estado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waiting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Interrupção I/O</a:t>
            </a:r>
            <a:r>
              <a:rPr lang="pt-PT" sz="2000" b="1" dirty="0">
                <a:solidFill>
                  <a:schemeClr val="bg1"/>
                </a:solidFill>
                <a:latin typeface="Gabriola" panose="04040605051002020D02" pitchFamily="82" charset="0"/>
              </a:rPr>
              <a:t> 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ou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Sleep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Chamada ao sistema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Wait</a:t>
            </a:r>
            <a:r>
              <a:rPr lang="pt-PT" sz="2000" b="1" dirty="0">
                <a:solidFill>
                  <a:schemeClr val="bg1"/>
                </a:solidFill>
                <a:latin typeface="Gabriola" panose="04040605051002020D02" pitchFamily="82" charset="0"/>
              </a:rPr>
              <a:t> 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espera a terminação dum processo filho.</a:t>
            </a:r>
          </a:p>
          <a:p>
            <a:pPr marL="342900" indent="-342900">
              <a:buFontTx/>
              <a:buChar char="-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Um processo comuta do estado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running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 para o estado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ready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Ocorrência de uma interrupção.</a:t>
            </a:r>
          </a:p>
          <a:p>
            <a:pPr marL="342900" indent="-342900">
              <a:buFontTx/>
              <a:buChar char="-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Um processo comuta do estado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waiting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 para o estado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ready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Terminação de //O.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Recurso livre.</a:t>
            </a:r>
          </a:p>
          <a:p>
            <a:pPr marL="342900" indent="-342900">
              <a:buFontTx/>
              <a:buChar char="-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Um processo termina: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System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call_exit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 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3775031"/>
            <a:ext cx="3744416" cy="2048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58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0" y="980728"/>
            <a:ext cx="9144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As decisões de escalonamento da CPU têm lugar nas 4 seguintes circunstâncias:</a:t>
            </a:r>
          </a:p>
          <a:p>
            <a:pPr marL="342900" indent="-342900">
              <a:buFontTx/>
              <a:buChar char="-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Um processo comuta do estado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running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 para o estado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waiting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Interrupção I/O ou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sleep</a:t>
            </a:r>
            <a:endParaRPr lang="pt-PT" sz="2000" b="1" dirty="0" smtClean="0">
              <a:solidFill>
                <a:schemeClr val="bg1"/>
              </a:solidFill>
              <a:latin typeface="Gabriola" panose="04040605051002020D02" pitchFamily="82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Chamado ao sistema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wait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- espera a terminação dum processo filho.</a:t>
            </a:r>
          </a:p>
          <a:p>
            <a:pPr marL="342900" indent="-342900">
              <a:buFontTx/>
              <a:buChar char="-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Um processo comuta do estado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running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 para o estado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ready</a:t>
            </a:r>
            <a:endParaRPr lang="pt-PT" sz="2000" b="1" dirty="0" smtClean="0">
              <a:solidFill>
                <a:schemeClr val="bg1"/>
              </a:solidFill>
              <a:latin typeface="Gabriola" panose="04040605051002020D02" pitchFamily="82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Ocorrência de uma interrupção</a:t>
            </a:r>
          </a:p>
          <a:p>
            <a:pPr marL="342900" indent="-342900">
              <a:buFontTx/>
              <a:buChar char="-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Um processo comuta do estado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waiting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 para o estado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ready</a:t>
            </a:r>
            <a:endParaRPr lang="pt-PT" sz="2000" b="1" dirty="0" smtClean="0">
              <a:solidFill>
                <a:schemeClr val="bg1"/>
              </a:solidFill>
              <a:latin typeface="Gabriola" panose="04040605051002020D02" pitchFamily="82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Terminação I/O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Recurso livre </a:t>
            </a:r>
          </a:p>
          <a:p>
            <a:pPr marL="342900" indent="-342900">
              <a:buFontTx/>
              <a:buChar char="-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Um processo termina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System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call_exit</a:t>
            </a:r>
            <a:endParaRPr lang="pt-PT" sz="2000" b="1" dirty="0" smtClean="0">
              <a:solidFill>
                <a:schemeClr val="bg1"/>
              </a:solidFill>
              <a:latin typeface="Gabriola" panose="04040605051002020D02" pitchFamily="82" charset="0"/>
            </a:endParaRP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-2132" y="-171400"/>
            <a:ext cx="6302324" cy="1143000"/>
          </a:xfrm>
        </p:spPr>
        <p:txBody>
          <a:bodyPr>
            <a:normAutofit fontScale="90000"/>
          </a:bodyPr>
          <a:lstStyle/>
          <a:p>
            <a:r>
              <a:rPr lang="pt-PT" sz="4500" dirty="0" smtClean="0">
                <a:solidFill>
                  <a:srgbClr val="00B0F0"/>
                </a:solidFill>
                <a:latin typeface="Forte" panose="03060902040502070203" pitchFamily="66" charset="0"/>
              </a:rPr>
              <a:t>Escalonamento </a:t>
            </a:r>
            <a:r>
              <a:rPr lang="pt-PT" sz="4500" dirty="0" err="1" smtClean="0">
                <a:solidFill>
                  <a:srgbClr val="00B0F0"/>
                </a:solidFill>
                <a:latin typeface="Forte" panose="03060902040502070203" pitchFamily="66" charset="0"/>
              </a:rPr>
              <a:t>Preemptivo</a:t>
            </a:r>
            <a:endParaRPr lang="pt-PT" sz="4500" dirty="0">
              <a:solidFill>
                <a:srgbClr val="00B0F0"/>
              </a:solidFill>
              <a:latin typeface="Forte" panose="03060902040502070203" pitchFamily="66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4005064"/>
            <a:ext cx="3744416" cy="2048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77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-2132" y="-171400"/>
            <a:ext cx="3422004" cy="1143000"/>
          </a:xfrm>
        </p:spPr>
        <p:txBody>
          <a:bodyPr>
            <a:normAutofit/>
          </a:bodyPr>
          <a:lstStyle/>
          <a:p>
            <a:r>
              <a:rPr lang="pt-PT" sz="4500" dirty="0" smtClean="0">
                <a:solidFill>
                  <a:srgbClr val="00B0F0"/>
                </a:solidFill>
                <a:latin typeface="Forte" panose="03060902040502070203" pitchFamily="66" charset="0"/>
              </a:rPr>
              <a:t>Despachador</a:t>
            </a:r>
            <a:endParaRPr lang="pt-PT" sz="4500" dirty="0">
              <a:solidFill>
                <a:srgbClr val="00B0F0"/>
              </a:solidFill>
              <a:latin typeface="Forte" panose="03060902040502070203" pitchFamily="66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0" y="980728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É o módulo que despacha o controlo da CPU para o processo seleccionado pelo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escalonador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 de curto-prazo.</a:t>
            </a:r>
          </a:p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Executa as seguintes operações: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Comutação de contexto;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Comutação para o modo de utilizador;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Salto para o endereço certo de memória do programa por forma a executá-lo.</a:t>
            </a:r>
          </a:p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O despacho deve ser tão rápido quanto possível.</a:t>
            </a:r>
          </a:p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O tempo que decorre entre a paragem de execução de um processo e o início doutro designado por latência de despacho.</a:t>
            </a:r>
          </a:p>
        </p:txBody>
      </p:sp>
    </p:spTree>
    <p:extLst>
      <p:ext uri="{BB962C8B-B14F-4D97-AF65-F5344CB8AC3E}">
        <p14:creationId xmlns:p14="http://schemas.microsoft.com/office/powerpoint/2010/main" val="2062935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-2132" y="-171400"/>
            <a:ext cx="6374332" cy="1143000"/>
          </a:xfrm>
        </p:spPr>
        <p:txBody>
          <a:bodyPr>
            <a:normAutofit fontScale="90000"/>
          </a:bodyPr>
          <a:lstStyle/>
          <a:p>
            <a:r>
              <a:rPr lang="pt-PT" sz="4500" dirty="0" smtClean="0">
                <a:solidFill>
                  <a:srgbClr val="00B0F0"/>
                </a:solidFill>
                <a:latin typeface="Forte" panose="03060902040502070203" pitchFamily="66" charset="0"/>
              </a:rPr>
              <a:t>Critérios de Escalonamento</a:t>
            </a:r>
            <a:endParaRPr lang="pt-PT" sz="4500" dirty="0">
              <a:solidFill>
                <a:srgbClr val="00B0F0"/>
              </a:solidFill>
              <a:latin typeface="Forte" panose="03060902040502070203" pitchFamily="66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0" y="1196752"/>
            <a:ext cx="9144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Há vários critérios para comparar algoritmos de escalonamento: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Utilização da CPU: maximizar a utilização da CPU. Deve variar entre 40% e 90% em sistema real. Um critério de maximização.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Débito: maximizar o numero de processos concluídos por unidade de tempo. Critério de maximização.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Tempo de circulação: tempo que decorre entre o instante em que um processo é submetido e o instante em que é concluído. Critério de minimização.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Tempo de espera: é a soma dos períodos despendidos na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ready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. Critério de minimização.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Tempo de resposta: minimizar o tempo que decorre entre a submissão de um pedido e o início da resposta. Este critério é adequado para sistemas interactivos. Critério de minimização.</a:t>
            </a:r>
          </a:p>
          <a:p>
            <a:endParaRPr lang="pt-PT" sz="2000" b="1" dirty="0">
              <a:solidFill>
                <a:schemeClr val="bg1"/>
              </a:solidFill>
              <a:latin typeface="Gabriola" panose="04040605051002020D02" pitchFamily="82" charset="0"/>
            </a:endParaRPr>
          </a:p>
          <a:p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			Geralmente usamos uma média</a:t>
            </a:r>
          </a:p>
        </p:txBody>
      </p:sp>
    </p:spTree>
    <p:extLst>
      <p:ext uri="{BB962C8B-B14F-4D97-AF65-F5344CB8AC3E}">
        <p14:creationId xmlns:p14="http://schemas.microsoft.com/office/powerpoint/2010/main" val="2630233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-2132" y="-171400"/>
            <a:ext cx="7742484" cy="1143000"/>
          </a:xfrm>
        </p:spPr>
        <p:txBody>
          <a:bodyPr>
            <a:normAutofit/>
          </a:bodyPr>
          <a:lstStyle/>
          <a:p>
            <a:r>
              <a:rPr lang="pt-PT" sz="4500" dirty="0" smtClean="0">
                <a:solidFill>
                  <a:srgbClr val="00B0F0"/>
                </a:solidFill>
                <a:latin typeface="Forte" panose="03060902040502070203" pitchFamily="66" charset="0"/>
              </a:rPr>
              <a:t>Algoritmos de Escalonamento</a:t>
            </a:r>
            <a:endParaRPr lang="pt-PT" sz="4500" dirty="0">
              <a:solidFill>
                <a:srgbClr val="00B0F0"/>
              </a:solidFill>
              <a:latin typeface="Forte" panose="03060902040502070203" pitchFamily="66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0" y="1196752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First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-come,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First-served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 (FCFS)</a:t>
            </a:r>
          </a:p>
          <a:p>
            <a:pPr marL="342900" indent="-342900">
              <a:buFontTx/>
              <a:buChar char="-"/>
            </a:pP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Shortest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-Job-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First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 (SJT)</a:t>
            </a:r>
          </a:p>
          <a:p>
            <a:pPr marL="342900" indent="-342900">
              <a:buFontTx/>
              <a:buChar char="-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Prioridade</a:t>
            </a:r>
          </a:p>
          <a:p>
            <a:pPr marL="342900" indent="-342900">
              <a:buFontTx/>
              <a:buChar char="-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Round-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Robin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 (R-R)</a:t>
            </a:r>
          </a:p>
          <a:p>
            <a:pPr marL="342900" indent="-342900">
              <a:buFontTx/>
              <a:buChar char="-"/>
            </a:pP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Multi-fila</a:t>
            </a:r>
            <a:endParaRPr lang="pt-PT" sz="2000" b="1" dirty="0" smtClean="0">
              <a:solidFill>
                <a:schemeClr val="bg1"/>
              </a:solidFill>
              <a:latin typeface="Gabriola" panose="04040605051002020D02" pitchFamily="82" charset="0"/>
            </a:endParaRPr>
          </a:p>
          <a:p>
            <a:pPr marL="342900" indent="-342900">
              <a:buFontTx/>
              <a:buChar char="-"/>
            </a:pP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Multi-fila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 com transbordo</a:t>
            </a:r>
          </a:p>
          <a:p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Metricos</a:t>
            </a: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:</a:t>
            </a:r>
          </a:p>
          <a:p>
            <a:pPr marL="342900" indent="-342900">
              <a:buFontTx/>
              <a:buChar char="-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TME Tempo médio de espera</a:t>
            </a:r>
          </a:p>
          <a:p>
            <a:pPr marL="342900" indent="-342900">
              <a:buFontTx/>
              <a:buChar char="-"/>
            </a:pPr>
            <a:r>
              <a:rPr lang="pt-PT" sz="2000" b="1" dirty="0" smtClean="0">
                <a:solidFill>
                  <a:schemeClr val="bg1"/>
                </a:solidFill>
                <a:latin typeface="Gabriola" panose="04040605051002020D02" pitchFamily="82" charset="0"/>
              </a:rPr>
              <a:t>TMT tempo médio de </a:t>
            </a:r>
            <a:r>
              <a:rPr lang="pt-PT" sz="2000" b="1" dirty="0" err="1" smtClean="0">
                <a:solidFill>
                  <a:schemeClr val="bg1"/>
                </a:solidFill>
                <a:latin typeface="Gabriola" panose="04040605051002020D02" pitchFamily="82" charset="0"/>
              </a:rPr>
              <a:t>Turnaround</a:t>
            </a:r>
            <a:endParaRPr lang="pt-PT" sz="2000" b="1" dirty="0">
              <a:solidFill>
                <a:schemeClr val="bg1"/>
              </a:solidFill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2740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1955</Words>
  <Application>Microsoft Office PowerPoint</Application>
  <PresentationFormat>Apresentação no Ecrã (4:3)</PresentationFormat>
  <Paragraphs>204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25</vt:i4>
      </vt:variant>
    </vt:vector>
  </HeadingPairs>
  <TitlesOfParts>
    <vt:vector size="26" baseType="lpstr">
      <vt:lpstr>Tema do Office</vt:lpstr>
      <vt:lpstr>Escalonamento da CPU</vt:lpstr>
      <vt:lpstr>Conceitos básicos</vt:lpstr>
      <vt:lpstr>Sequência alternada de intermitências de CPU e I/O</vt:lpstr>
      <vt:lpstr>Escalonador da CPU</vt:lpstr>
      <vt:lpstr>Escalonamento Não-Preemptivo</vt:lpstr>
      <vt:lpstr>Escalonamento Preemptivo</vt:lpstr>
      <vt:lpstr>Despachador</vt:lpstr>
      <vt:lpstr>Critérios de Escalonamento</vt:lpstr>
      <vt:lpstr>Algoritmos de Escalonamento</vt:lpstr>
      <vt:lpstr>First-Come, First-Served (FCFS)</vt:lpstr>
      <vt:lpstr>Conclusões FCFS</vt:lpstr>
      <vt:lpstr>Shortest-Job-First (SJF)</vt:lpstr>
      <vt:lpstr>Exemplos</vt:lpstr>
      <vt:lpstr>Determinação da duração do  Próximo Cpu Burst</vt:lpstr>
      <vt:lpstr>Previsão da duração do proximo CPU Burst</vt:lpstr>
      <vt:lpstr>Escalonamento por prioridades</vt:lpstr>
      <vt:lpstr>Critérios de Prioridade</vt:lpstr>
      <vt:lpstr>Round Robin (RR)</vt:lpstr>
      <vt:lpstr>Comparação de tempos de processamento</vt:lpstr>
      <vt:lpstr>Algorithm Evaluation</vt:lpstr>
      <vt:lpstr>Evaluation of CPU Schedulers by Simulation</vt:lpstr>
      <vt:lpstr>Fila multinível</vt:lpstr>
      <vt:lpstr>Fila multinível com transbordo</vt:lpstr>
      <vt:lpstr>Escalonamento multiprocessador</vt:lpstr>
      <vt:lpstr>Escalonamento em tempo-real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Escalonamento da CPU</dc:title>
  <dc:creator>ALUNOS</dc:creator>
  <cp:lastModifiedBy>ALUNOS</cp:lastModifiedBy>
  <cp:revision>29</cp:revision>
  <dcterms:created xsi:type="dcterms:W3CDTF">2017-02-13T09:27:47Z</dcterms:created>
  <dcterms:modified xsi:type="dcterms:W3CDTF">2017-02-17T13:02:55Z</dcterms:modified>
</cp:coreProperties>
</file>